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2" r:id="rId2"/>
    <p:sldId id="268" r:id="rId3"/>
    <p:sldId id="272" r:id="rId4"/>
    <p:sldId id="256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0099FF"/>
    <a:srgbClr val="0033CC"/>
    <a:srgbClr val="990033"/>
    <a:srgbClr val="CCCC00"/>
    <a:srgbClr val="CC0066"/>
    <a:srgbClr val="FF00FF"/>
    <a:srgbClr val="FF9900"/>
    <a:srgbClr val="FF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724E-9852-425A-B294-E5E55661C39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125A-F74E-46FC-87FD-C2D742645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3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7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0772-B3A0-430D-A726-8BBC71617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87D47-AD1F-4504-BB29-7319E2F7A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E0ADF-5E56-4FBB-BC2A-89C75443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E514-A5CA-48A1-A328-17969996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B5FE6-1979-4CD9-B104-510EF7CF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44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7DDF-42B6-4E38-80B8-E1EA85D4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FED90-410A-4AE4-A4EA-12313A610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D5FF8-02B7-420A-854B-FC65CAE1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FC40F-D075-42D5-8242-EE82E7BD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FEE44-576E-4AB7-BF20-17E9AA87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37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C582D-6645-48D3-833F-9F776E98E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27573-2D3A-42D5-B750-D5686DD28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D4EF4-D4AD-4704-8D7D-B2412BB53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9AF2B-7097-48C4-9342-8BC4F4C0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662E-3D8F-4316-847D-04294FB1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33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C9A9-D391-4564-A917-CA677540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C52E-DFA6-4456-9122-D2672AD07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9EFEA-319C-45CF-A8C3-F5A386F6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649A4-3018-4891-8F37-898649AB7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9C42-9F9A-4221-9C82-A6BCD1D4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02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FB6-7A78-4D0A-9DCE-575E6AED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C6DE-8DD0-496F-86A7-4BDE74D7B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9A24-1DAE-4CB1-B006-A299598F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3959-4F5B-4701-B06E-1C9B9586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95379-99A0-4E35-ADF5-0D81BD5B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24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1816-93D3-4648-9889-B7D5EA88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AFE5-D040-4105-B8B4-63CCCA1D6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63064-D9BD-4627-88AB-602F3F61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8E47A-5110-43C0-ABF8-79D09D3B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6E06F-6716-45EE-8EC4-FDEA737E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2B3AB-0F80-49CD-9FE1-2BB5F1D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20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8B2-D6B1-4C7D-9471-CCD9D3AF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499B-0335-48E3-A67E-B272192A6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A2539-F151-4C08-A093-0C91FD53B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DAEB5-2796-4FFE-9DB4-66B1FD0F1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EB1C8-7508-4575-9652-17DA30773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A5BD7-034B-41F0-8C87-2AC1DAA82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F8C6E-9CD0-4280-863F-C7147C80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A1459-B988-43C2-B268-96EE7180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76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81D6D-3EC1-4D90-B4A0-04C4A22E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768AC-1EBE-45CE-9246-2EA00991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837A0-7FDC-4694-8597-29D64AA0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101CC-4EBA-406B-9394-99475BF5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94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8F352-7EA9-4E0D-8BE9-D511C5E5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14B39-3724-4CE7-9C1C-2D4144AC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04CD1-F7F8-4A83-8123-BCD21C59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28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021F-2123-4E81-8479-9D669AA3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D9D15-C027-482C-B631-7DACC33FD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7216F-C716-4D73-80CA-34288BC1F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2F014-6439-45E4-B8FA-9656E9E3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1888-74C5-4AD4-907C-298C12FC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428B-B16C-4FC8-BF64-BBEEA1DA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7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2FFC-1090-4775-BD4F-F74CC7F0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4C8C9-F9B6-46A7-8828-92B8D64A7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A15D-4D2B-4378-9370-05EBA431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A772C-89A4-4828-A7D0-D08A411B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7E2BA-0F2B-4C40-9139-776FE1C8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7AE9C-9095-4D21-B45D-5173982A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30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8DDE3"/>
            </a:gs>
            <a:gs pos="41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0F44A0-C284-45FD-B6CB-1728BE92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A259-C0E3-4FBE-9AA4-91990E0F7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60958-8E3B-47AE-91F8-2A6A95C9A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4FD99-39D3-4196-A12D-F3EA904ADC4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6AE52-2779-4CFE-85AB-5091F5EA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CD005-3B6A-4713-A99B-C11608336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4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2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sv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9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9.png"/><Relationship Id="rId10" Type="http://schemas.openxmlformats.org/officeDocument/2006/relationships/image" Target="NUL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75" y="0"/>
            <a:ext cx="1512973" cy="1325486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</p:pic>
      <p:cxnSp>
        <p:nvCxnSpPr>
          <p:cNvPr id="24" name="Straight Connector 23"/>
          <p:cNvCxnSpPr/>
          <p:nvPr/>
        </p:nvCxnSpPr>
        <p:spPr>
          <a:xfrm flipH="1">
            <a:off x="2075543" y="0"/>
            <a:ext cx="4590731" cy="6734629"/>
          </a:xfrm>
          <a:prstGeom prst="line">
            <a:avLst/>
          </a:prstGeom>
          <a:ln w="19050">
            <a:gradFill>
              <a:gsLst>
                <a:gs pos="47000">
                  <a:srgbClr val="FF6600"/>
                </a:gs>
                <a:gs pos="74000">
                  <a:srgbClr val="FF66FF"/>
                </a:gs>
                <a:gs pos="83000">
                  <a:schemeClr val="accent2"/>
                </a:gs>
                <a:gs pos="100000">
                  <a:srgbClr val="F1CFE0"/>
                </a:gs>
              </a:gsLst>
              <a:lin ang="5400000" scaled="1"/>
            </a:gradFill>
          </a:ln>
          <a:effectLst>
            <a:outerShdw blurRad="177800" dist="889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8" y="1276814"/>
            <a:ext cx="4889790" cy="32598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5085745" y="1276814"/>
            <a:ext cx="7425923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Tw Cen MT" panose="020B0602020104020603" pitchFamily="34" charset="0"/>
              <a:buChar char="∂"/>
            </a:pP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Impacts of computer 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in daily life</a:t>
            </a:r>
            <a:endParaRPr lang="en-US" sz="5400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87768" y="3616036"/>
            <a:ext cx="6914356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/>
              <a:t>Computers are commonly used device in many areas. It is an important system for </a:t>
            </a:r>
            <a:r>
              <a:rPr lang="en-US" sz="3200" b="1" dirty="0" smtClean="0"/>
              <a:t>people , especially </a:t>
            </a:r>
            <a:r>
              <a:rPr lang="en-US" sz="3200" b="1" dirty="0"/>
              <a:t>the people who </a:t>
            </a:r>
            <a:r>
              <a:rPr lang="en-US" sz="3200" b="1" dirty="0" smtClean="0"/>
              <a:t>run organizations</a:t>
            </a:r>
            <a:r>
              <a:rPr lang="en-US" sz="3200" b="1" dirty="0"/>
              <a:t>, industry, </a:t>
            </a:r>
            <a:r>
              <a:rPr lang="en-US" sz="3200" b="1" dirty="0" smtClean="0"/>
              <a:t>etc</a:t>
            </a:r>
            <a:r>
              <a:rPr lang="en-US" sz="3200" b="1" dirty="0"/>
              <a:t>.</a:t>
            </a:r>
            <a:r>
              <a:rPr lang="en-US" sz="3200" b="1" dirty="0" smtClean="0"/>
              <a:t> </a:t>
            </a:r>
            <a:r>
              <a:rPr lang="en-US" sz="3200" b="1" dirty="0"/>
              <a:t>Almost all the things we know is made by or run by computers.</a:t>
            </a:r>
          </a:p>
          <a:p>
            <a:endParaRPr lang="en-US" sz="3200" b="1" dirty="0"/>
          </a:p>
          <a:p>
            <a:endParaRPr lang="en-US" sz="3200" b="1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1562664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BC12887-63DE-4338-9904-5BC6DB12E994}"/>
              </a:ext>
            </a:extLst>
          </p:cNvPr>
          <p:cNvSpPr/>
          <p:nvPr/>
        </p:nvSpPr>
        <p:spPr>
          <a:xfrm>
            <a:off x="1480949" y="6043988"/>
            <a:ext cx="1794737" cy="7099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133609-A0B5-4EDE-943C-F54CE0DDB654}"/>
              </a:ext>
            </a:extLst>
          </p:cNvPr>
          <p:cNvSpPr/>
          <p:nvPr/>
        </p:nvSpPr>
        <p:spPr>
          <a:xfrm>
            <a:off x="2303571" y="3809048"/>
            <a:ext cx="45719" cy="190237"/>
          </a:xfrm>
          <a:custGeom>
            <a:avLst/>
            <a:gdLst>
              <a:gd name="connsiteX0" fmla="*/ 31547 w 31547"/>
              <a:gd name="connsiteY0" fmla="*/ 142875 h 142875"/>
              <a:gd name="connsiteX1" fmla="*/ 114 w 31547"/>
              <a:gd name="connsiteY1" fmla="*/ 74295 h 142875"/>
              <a:gd name="connsiteX2" fmla="*/ 22974 w 31547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7" h="142875">
                <a:moveTo>
                  <a:pt x="31547" y="142875"/>
                </a:moveTo>
                <a:cubicBezTo>
                  <a:pt x="16545" y="120491"/>
                  <a:pt x="1543" y="98107"/>
                  <a:pt x="114" y="74295"/>
                </a:cubicBezTo>
                <a:cubicBezTo>
                  <a:pt x="-1315" y="50483"/>
                  <a:pt x="10829" y="25241"/>
                  <a:pt x="2297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31952" y="382088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33">
                  <a:alpha val="49804"/>
                </a:srgbClr>
              </a:gs>
              <a:gs pos="100000">
                <a:srgbClr val="00FF00">
                  <a:alpha val="69804"/>
                </a:srgbClr>
              </a:gs>
            </a:gsLst>
            <a:lin ang="0" scaled="1"/>
            <a:tileRect/>
          </a:gra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19199" y="435429"/>
            <a:ext cx="234696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639201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60039" y="400287"/>
            <a:ext cx="769257" cy="769257"/>
            <a:chOff x="1742328" y="400287"/>
            <a:chExt cx="769257" cy="7692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stCxn id="28" idx="4"/>
            <a:endCxn id="18" idx="5"/>
          </p:cNvCxnSpPr>
          <p:nvPr/>
        </p:nvCxnSpPr>
        <p:spPr>
          <a:xfrm flipH="1">
            <a:off x="2336266" y="1169544"/>
            <a:ext cx="8402" cy="265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3A24A7-874A-4143-807A-C35217BBCB01}"/>
              </a:ext>
            </a:extLst>
          </p:cNvPr>
          <p:cNvSpPr/>
          <p:nvPr/>
        </p:nvSpPr>
        <p:spPr>
          <a:xfrm>
            <a:off x="2309413" y="3791900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3C0446-6D36-4BBD-A0FD-4716481F8107}"/>
              </a:ext>
            </a:extLst>
          </p:cNvPr>
          <p:cNvSpPr/>
          <p:nvPr/>
        </p:nvSpPr>
        <p:spPr>
          <a:xfrm>
            <a:off x="2316079" y="3772847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AB8D3D-0B6D-4A3E-AEA3-75150ED9E562}"/>
              </a:ext>
            </a:extLst>
          </p:cNvPr>
          <p:cNvSpPr txBox="1"/>
          <p:nvPr/>
        </p:nvSpPr>
        <p:spPr>
          <a:xfrm>
            <a:off x="1570522" y="432856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EDUCATION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49" y="4798981"/>
            <a:ext cx="1168843" cy="9596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18805" y="0"/>
            <a:ext cx="11495589" cy="6858000"/>
            <a:chOff x="-349418" y="0"/>
            <a:chExt cx="11562824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1504326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5400000">
              <a:off x="-1053073" y="261573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Learn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495519" y="903444"/>
            <a:ext cx="7562332" cy="3576149"/>
            <a:chOff x="1753801" y="4156288"/>
            <a:chExt cx="9153678" cy="817824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1753801" y="4156288"/>
              <a:ext cx="9153678" cy="3589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685800" indent="-685800" algn="ctr">
                <a:buFont typeface="Tw Cen MT" panose="020B0602020104020603" pitchFamily="34" charset="0"/>
                <a:buChar char="∞"/>
              </a:pPr>
              <a:r>
                <a:rPr lang="en-US" sz="4800" b="1" dirty="0">
                  <a:latin typeface="Tw Cen MT" panose="020B0602020104020603" pitchFamily="34" charset="0"/>
                </a:rPr>
                <a:t>Affects on Physical health</a:t>
              </a:r>
            </a:p>
            <a:p>
              <a:pPr marL="685800" indent="-685800" algn="ctr">
                <a:buFont typeface="Tw Cen MT" panose="020B0602020104020603" pitchFamily="34" charset="0"/>
                <a:buChar char="∞"/>
              </a:pPr>
              <a:endParaRPr lang="en-US" sz="4800" b="1" dirty="0"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011705" y="4446225"/>
              <a:ext cx="8038175" cy="527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Poor eye sight.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Weight gain or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Back and hand pains.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757954" y="4933361"/>
            <a:ext cx="1240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Learn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174" y="997673"/>
            <a:ext cx="4863111" cy="33593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9" name="Freeform: Shape 32"/>
          <p:cNvSpPr/>
          <p:nvPr/>
        </p:nvSpPr>
        <p:spPr>
          <a:xfrm rot="1498377">
            <a:off x="758419" y="1114302"/>
            <a:ext cx="2650992" cy="4914605"/>
          </a:xfrm>
          <a:custGeom>
            <a:avLst/>
            <a:gdLst>
              <a:gd name="connsiteX0" fmla="*/ 0 w 2688152"/>
              <a:gd name="connsiteY0" fmla="*/ 0 h 5376300"/>
              <a:gd name="connsiteX1" fmla="*/ 2 w 2688152"/>
              <a:gd name="connsiteY1" fmla="*/ 0 h 5376300"/>
              <a:gd name="connsiteX2" fmla="*/ 2688152 w 2688152"/>
              <a:gd name="connsiteY2" fmla="*/ 2688150 h 5376300"/>
              <a:gd name="connsiteX3" fmla="*/ 2 w 2688152"/>
              <a:gd name="connsiteY3" fmla="*/ 5376300 h 5376300"/>
              <a:gd name="connsiteX4" fmla="*/ 0 w 2688152"/>
              <a:gd name="connsiteY4" fmla="*/ 5376300 h 5376300"/>
              <a:gd name="connsiteX5" fmla="*/ 0 w 2688152"/>
              <a:gd name="connsiteY5" fmla="*/ 5268071 h 5376300"/>
              <a:gd name="connsiteX6" fmla="*/ 186213 w 2688152"/>
              <a:gd name="connsiteY6" fmla="*/ 5258902 h 5376300"/>
              <a:gd name="connsiteX7" fmla="*/ 2565270 w 2688152"/>
              <a:gd name="connsiteY7" fmla="*/ 2688151 h 5376300"/>
              <a:gd name="connsiteX8" fmla="*/ 186213 w 2688152"/>
              <a:gd name="connsiteY8" fmla="*/ 117401 h 5376300"/>
              <a:gd name="connsiteX9" fmla="*/ 0 w 2688152"/>
              <a:gd name="connsiteY9" fmla="*/ 108231 h 53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8152" h="5376300">
                <a:moveTo>
                  <a:pt x="0" y="0"/>
                </a:moveTo>
                <a:lnTo>
                  <a:pt x="2" y="0"/>
                </a:lnTo>
                <a:cubicBezTo>
                  <a:pt x="1484626" y="0"/>
                  <a:pt x="2688152" y="1203526"/>
                  <a:pt x="2688152" y="2688150"/>
                </a:cubicBezTo>
                <a:cubicBezTo>
                  <a:pt x="2688152" y="4172775"/>
                  <a:pt x="1484626" y="5376300"/>
                  <a:pt x="2" y="5376300"/>
                </a:cubicBezTo>
                <a:lnTo>
                  <a:pt x="0" y="5376300"/>
                </a:lnTo>
                <a:lnTo>
                  <a:pt x="0" y="5268071"/>
                </a:lnTo>
                <a:lnTo>
                  <a:pt x="186213" y="5258902"/>
                </a:lnTo>
                <a:cubicBezTo>
                  <a:pt x="1522494" y="5126571"/>
                  <a:pt x="2565270" y="4026109"/>
                  <a:pt x="2565270" y="2688151"/>
                </a:cubicBezTo>
                <a:cubicBezTo>
                  <a:pt x="2565270" y="1350193"/>
                  <a:pt x="1522494" y="249732"/>
                  <a:pt x="186213" y="117401"/>
                </a:cubicBezTo>
                <a:lnTo>
                  <a:pt x="0" y="108231"/>
                </a:lnTo>
                <a:close/>
              </a:path>
            </a:pathLst>
          </a:custGeom>
          <a:solidFill>
            <a:schemeClr val="tx1"/>
          </a:solidFill>
          <a:ln w="82550">
            <a:noFill/>
          </a:ln>
          <a:effectLst>
            <a:glow rad="762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156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BC12887-63DE-4338-9904-5BC6DB12E994}"/>
              </a:ext>
            </a:extLst>
          </p:cNvPr>
          <p:cNvSpPr/>
          <p:nvPr/>
        </p:nvSpPr>
        <p:spPr>
          <a:xfrm>
            <a:off x="1480949" y="6043988"/>
            <a:ext cx="1794737" cy="7099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133609-A0B5-4EDE-943C-F54CE0DDB654}"/>
              </a:ext>
            </a:extLst>
          </p:cNvPr>
          <p:cNvSpPr/>
          <p:nvPr/>
        </p:nvSpPr>
        <p:spPr>
          <a:xfrm>
            <a:off x="2303571" y="3809048"/>
            <a:ext cx="45719" cy="190237"/>
          </a:xfrm>
          <a:custGeom>
            <a:avLst/>
            <a:gdLst>
              <a:gd name="connsiteX0" fmla="*/ 31547 w 31547"/>
              <a:gd name="connsiteY0" fmla="*/ 142875 h 142875"/>
              <a:gd name="connsiteX1" fmla="*/ 114 w 31547"/>
              <a:gd name="connsiteY1" fmla="*/ 74295 h 142875"/>
              <a:gd name="connsiteX2" fmla="*/ 22974 w 31547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7" h="142875">
                <a:moveTo>
                  <a:pt x="31547" y="142875"/>
                </a:moveTo>
                <a:cubicBezTo>
                  <a:pt x="16545" y="120491"/>
                  <a:pt x="1543" y="98107"/>
                  <a:pt x="114" y="74295"/>
                </a:cubicBezTo>
                <a:cubicBezTo>
                  <a:pt x="-1315" y="50483"/>
                  <a:pt x="10829" y="25241"/>
                  <a:pt x="2297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31952" y="382088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33">
                  <a:alpha val="49804"/>
                </a:srgbClr>
              </a:gs>
              <a:gs pos="100000">
                <a:srgbClr val="00FF00">
                  <a:alpha val="69804"/>
                </a:srgbClr>
              </a:gs>
            </a:gsLst>
            <a:lin ang="0" scaled="1"/>
            <a:tileRect/>
          </a:gra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19199" y="435429"/>
            <a:ext cx="234696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639201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60039" y="400287"/>
            <a:ext cx="769257" cy="769257"/>
            <a:chOff x="1742328" y="400287"/>
            <a:chExt cx="769257" cy="7692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stCxn id="28" idx="4"/>
            <a:endCxn id="18" idx="5"/>
          </p:cNvCxnSpPr>
          <p:nvPr/>
        </p:nvCxnSpPr>
        <p:spPr>
          <a:xfrm flipH="1">
            <a:off x="2336266" y="1169544"/>
            <a:ext cx="8402" cy="265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3A24A7-874A-4143-807A-C35217BBCB01}"/>
              </a:ext>
            </a:extLst>
          </p:cNvPr>
          <p:cNvSpPr/>
          <p:nvPr/>
        </p:nvSpPr>
        <p:spPr>
          <a:xfrm>
            <a:off x="2309413" y="3791900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3C0446-6D36-4BBD-A0FD-4716481F8107}"/>
              </a:ext>
            </a:extLst>
          </p:cNvPr>
          <p:cNvSpPr/>
          <p:nvPr/>
        </p:nvSpPr>
        <p:spPr>
          <a:xfrm>
            <a:off x="2316079" y="3772847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AB8D3D-0B6D-4A3E-AEA3-75150ED9E562}"/>
              </a:ext>
            </a:extLst>
          </p:cNvPr>
          <p:cNvSpPr txBox="1"/>
          <p:nvPr/>
        </p:nvSpPr>
        <p:spPr>
          <a:xfrm>
            <a:off x="1570522" y="432856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EDUCATION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49" y="4798981"/>
            <a:ext cx="1168843" cy="9596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55107" y="-103569"/>
            <a:ext cx="11495589" cy="6858000"/>
            <a:chOff x="-349418" y="0"/>
            <a:chExt cx="11562824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1504326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5400000">
              <a:off x="-1053073" y="261573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Learn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135348" y="444972"/>
            <a:ext cx="8922503" cy="4773284"/>
            <a:chOff x="107408" y="4051441"/>
            <a:chExt cx="10800071" cy="1091595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107408" y="4051441"/>
              <a:ext cx="10800071" cy="3589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685800" indent="-685800" algn="ctr">
                <a:buFont typeface="Tw Cen MT" panose="020B0602020104020603" pitchFamily="34" charset="0"/>
                <a:buChar char="∞"/>
              </a:pPr>
              <a:r>
                <a:rPr lang="en-US" sz="4800" b="1" dirty="0">
                  <a:latin typeface="Tw Cen MT" panose="020B0602020104020603" pitchFamily="34" charset="0"/>
                </a:rPr>
                <a:t>Changes the Academic </a:t>
              </a:r>
              <a:r>
                <a:rPr lang="en-US" sz="4800" b="1" dirty="0" smtClean="0">
                  <a:latin typeface="Tw Cen MT" panose="020B0602020104020603" pitchFamily="34" charset="0"/>
                </a:rPr>
                <a:t>performance</a:t>
              </a:r>
              <a:endParaRPr lang="en-US" sz="4800" b="1" dirty="0"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011705" y="4446225"/>
              <a:ext cx="8038175" cy="6968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Having trouble in completing projects and home works.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 smtClean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Tw Cen MT" panose="020B0602020104020603" pitchFamily="34" charset="0"/>
                </a:rPr>
                <a:t>Failing </a:t>
              </a:r>
              <a:r>
                <a:rPr lang="en-US" sz="2400" dirty="0">
                  <a:latin typeface="Tw Cen MT" panose="020B0602020104020603" pitchFamily="34" charset="0"/>
                </a:rPr>
                <a:t>grades.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Not able to give attention to studies.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757954" y="4933361"/>
            <a:ext cx="1240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Learn</a:t>
            </a:r>
          </a:p>
        </p:txBody>
      </p:sp>
      <p:sp>
        <p:nvSpPr>
          <p:cNvPr id="39" name="Freeform: Shape 32"/>
          <p:cNvSpPr/>
          <p:nvPr/>
        </p:nvSpPr>
        <p:spPr>
          <a:xfrm rot="1498377">
            <a:off x="758419" y="1114302"/>
            <a:ext cx="2650992" cy="4914605"/>
          </a:xfrm>
          <a:custGeom>
            <a:avLst/>
            <a:gdLst>
              <a:gd name="connsiteX0" fmla="*/ 0 w 2688152"/>
              <a:gd name="connsiteY0" fmla="*/ 0 h 5376300"/>
              <a:gd name="connsiteX1" fmla="*/ 2 w 2688152"/>
              <a:gd name="connsiteY1" fmla="*/ 0 h 5376300"/>
              <a:gd name="connsiteX2" fmla="*/ 2688152 w 2688152"/>
              <a:gd name="connsiteY2" fmla="*/ 2688150 h 5376300"/>
              <a:gd name="connsiteX3" fmla="*/ 2 w 2688152"/>
              <a:gd name="connsiteY3" fmla="*/ 5376300 h 5376300"/>
              <a:gd name="connsiteX4" fmla="*/ 0 w 2688152"/>
              <a:gd name="connsiteY4" fmla="*/ 5376300 h 5376300"/>
              <a:gd name="connsiteX5" fmla="*/ 0 w 2688152"/>
              <a:gd name="connsiteY5" fmla="*/ 5268071 h 5376300"/>
              <a:gd name="connsiteX6" fmla="*/ 186213 w 2688152"/>
              <a:gd name="connsiteY6" fmla="*/ 5258902 h 5376300"/>
              <a:gd name="connsiteX7" fmla="*/ 2565270 w 2688152"/>
              <a:gd name="connsiteY7" fmla="*/ 2688151 h 5376300"/>
              <a:gd name="connsiteX8" fmla="*/ 186213 w 2688152"/>
              <a:gd name="connsiteY8" fmla="*/ 117401 h 5376300"/>
              <a:gd name="connsiteX9" fmla="*/ 0 w 2688152"/>
              <a:gd name="connsiteY9" fmla="*/ 108231 h 53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8152" h="5376300">
                <a:moveTo>
                  <a:pt x="0" y="0"/>
                </a:moveTo>
                <a:lnTo>
                  <a:pt x="2" y="0"/>
                </a:lnTo>
                <a:cubicBezTo>
                  <a:pt x="1484626" y="0"/>
                  <a:pt x="2688152" y="1203526"/>
                  <a:pt x="2688152" y="2688150"/>
                </a:cubicBezTo>
                <a:cubicBezTo>
                  <a:pt x="2688152" y="4172775"/>
                  <a:pt x="1484626" y="5376300"/>
                  <a:pt x="2" y="5376300"/>
                </a:cubicBezTo>
                <a:lnTo>
                  <a:pt x="0" y="5376300"/>
                </a:lnTo>
                <a:lnTo>
                  <a:pt x="0" y="5268071"/>
                </a:lnTo>
                <a:lnTo>
                  <a:pt x="186213" y="5258902"/>
                </a:lnTo>
                <a:cubicBezTo>
                  <a:pt x="1522494" y="5126571"/>
                  <a:pt x="2565270" y="4026109"/>
                  <a:pt x="2565270" y="2688151"/>
                </a:cubicBezTo>
                <a:cubicBezTo>
                  <a:pt x="2565270" y="1350193"/>
                  <a:pt x="1522494" y="249732"/>
                  <a:pt x="186213" y="117401"/>
                </a:cubicBezTo>
                <a:lnTo>
                  <a:pt x="0" y="108231"/>
                </a:lnTo>
                <a:close/>
              </a:path>
            </a:pathLst>
          </a:custGeom>
          <a:solidFill>
            <a:schemeClr val="tx1"/>
          </a:solidFill>
          <a:ln w="82550">
            <a:noFill/>
          </a:ln>
          <a:effectLst>
            <a:glow rad="762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20" y="1506601"/>
            <a:ext cx="3856474" cy="336477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38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036" y="2687949"/>
            <a:ext cx="3351101" cy="257032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3640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BC12887-63DE-4338-9904-5BC6DB12E994}"/>
              </a:ext>
            </a:extLst>
          </p:cNvPr>
          <p:cNvSpPr/>
          <p:nvPr/>
        </p:nvSpPr>
        <p:spPr>
          <a:xfrm>
            <a:off x="1480949" y="6043988"/>
            <a:ext cx="1794737" cy="7099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133609-A0B5-4EDE-943C-F54CE0DDB654}"/>
              </a:ext>
            </a:extLst>
          </p:cNvPr>
          <p:cNvSpPr/>
          <p:nvPr/>
        </p:nvSpPr>
        <p:spPr>
          <a:xfrm>
            <a:off x="2303571" y="3809048"/>
            <a:ext cx="45719" cy="190237"/>
          </a:xfrm>
          <a:custGeom>
            <a:avLst/>
            <a:gdLst>
              <a:gd name="connsiteX0" fmla="*/ 31547 w 31547"/>
              <a:gd name="connsiteY0" fmla="*/ 142875 h 142875"/>
              <a:gd name="connsiteX1" fmla="*/ 114 w 31547"/>
              <a:gd name="connsiteY1" fmla="*/ 74295 h 142875"/>
              <a:gd name="connsiteX2" fmla="*/ 22974 w 31547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7" h="142875">
                <a:moveTo>
                  <a:pt x="31547" y="142875"/>
                </a:moveTo>
                <a:cubicBezTo>
                  <a:pt x="16545" y="120491"/>
                  <a:pt x="1543" y="98107"/>
                  <a:pt x="114" y="74295"/>
                </a:cubicBezTo>
                <a:cubicBezTo>
                  <a:pt x="-1315" y="50483"/>
                  <a:pt x="10829" y="25241"/>
                  <a:pt x="2297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31952" y="382088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33">
                  <a:alpha val="49804"/>
                </a:srgbClr>
              </a:gs>
              <a:gs pos="100000">
                <a:srgbClr val="00FF00">
                  <a:alpha val="69804"/>
                </a:srgbClr>
              </a:gs>
            </a:gsLst>
            <a:lin ang="0" scaled="1"/>
            <a:tileRect/>
          </a:gra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19199" y="435429"/>
            <a:ext cx="234696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639201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60039" y="400287"/>
            <a:ext cx="769257" cy="769257"/>
            <a:chOff x="1742328" y="400287"/>
            <a:chExt cx="769257" cy="7692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stCxn id="28" idx="4"/>
            <a:endCxn id="18" idx="5"/>
          </p:cNvCxnSpPr>
          <p:nvPr/>
        </p:nvCxnSpPr>
        <p:spPr>
          <a:xfrm flipH="1">
            <a:off x="2336266" y="1169544"/>
            <a:ext cx="8402" cy="265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3A24A7-874A-4143-807A-C35217BBCB01}"/>
              </a:ext>
            </a:extLst>
          </p:cNvPr>
          <p:cNvSpPr/>
          <p:nvPr/>
        </p:nvSpPr>
        <p:spPr>
          <a:xfrm>
            <a:off x="2309413" y="3791900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3C0446-6D36-4BBD-A0FD-4716481F8107}"/>
              </a:ext>
            </a:extLst>
          </p:cNvPr>
          <p:cNvSpPr/>
          <p:nvPr/>
        </p:nvSpPr>
        <p:spPr>
          <a:xfrm>
            <a:off x="2316079" y="3772847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AB8D3D-0B6D-4A3E-AEA3-75150ED9E562}"/>
              </a:ext>
            </a:extLst>
          </p:cNvPr>
          <p:cNvSpPr txBox="1"/>
          <p:nvPr/>
        </p:nvSpPr>
        <p:spPr>
          <a:xfrm>
            <a:off x="1570522" y="432856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EDUCATION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49" y="4798981"/>
            <a:ext cx="1168843" cy="9596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55107" y="-103569"/>
            <a:ext cx="11495589" cy="6858000"/>
            <a:chOff x="-349418" y="0"/>
            <a:chExt cx="11562824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1504326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5400000">
              <a:off x="-1053073" y="261573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Learn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135348" y="444973"/>
            <a:ext cx="8922503" cy="4403952"/>
            <a:chOff x="107408" y="4051441"/>
            <a:chExt cx="10800071" cy="1007133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107408" y="4051441"/>
              <a:ext cx="10800071" cy="3589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685800" indent="-685800" algn="ctr">
                <a:buFont typeface="Tw Cen MT" panose="020B0602020104020603" pitchFamily="34" charset="0"/>
                <a:buChar char="∞"/>
              </a:pPr>
              <a:r>
                <a:rPr lang="en-US" sz="4800" b="1" dirty="0">
                  <a:latin typeface="Tw Cen MT" panose="020B0602020104020603" pitchFamily="34" charset="0"/>
                </a:rPr>
                <a:t>Lessens the social interactions</a:t>
              </a:r>
            </a:p>
            <a:p>
              <a:pPr algn="ctr"/>
              <a:endParaRPr lang="en-US" sz="4800" b="1" dirty="0"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011705" y="4446225"/>
              <a:ext cx="8038175" cy="6123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Isolation from family and friends.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Afraid to talk with other people.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Don’t want to stay in public places.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757954" y="4933361"/>
            <a:ext cx="1240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Learn</a:t>
            </a:r>
          </a:p>
        </p:txBody>
      </p:sp>
      <p:sp>
        <p:nvSpPr>
          <p:cNvPr id="39" name="Freeform: Shape 32"/>
          <p:cNvSpPr/>
          <p:nvPr/>
        </p:nvSpPr>
        <p:spPr>
          <a:xfrm rot="1498377">
            <a:off x="758419" y="1114302"/>
            <a:ext cx="2650992" cy="4914605"/>
          </a:xfrm>
          <a:custGeom>
            <a:avLst/>
            <a:gdLst>
              <a:gd name="connsiteX0" fmla="*/ 0 w 2688152"/>
              <a:gd name="connsiteY0" fmla="*/ 0 h 5376300"/>
              <a:gd name="connsiteX1" fmla="*/ 2 w 2688152"/>
              <a:gd name="connsiteY1" fmla="*/ 0 h 5376300"/>
              <a:gd name="connsiteX2" fmla="*/ 2688152 w 2688152"/>
              <a:gd name="connsiteY2" fmla="*/ 2688150 h 5376300"/>
              <a:gd name="connsiteX3" fmla="*/ 2 w 2688152"/>
              <a:gd name="connsiteY3" fmla="*/ 5376300 h 5376300"/>
              <a:gd name="connsiteX4" fmla="*/ 0 w 2688152"/>
              <a:gd name="connsiteY4" fmla="*/ 5376300 h 5376300"/>
              <a:gd name="connsiteX5" fmla="*/ 0 w 2688152"/>
              <a:gd name="connsiteY5" fmla="*/ 5268071 h 5376300"/>
              <a:gd name="connsiteX6" fmla="*/ 186213 w 2688152"/>
              <a:gd name="connsiteY6" fmla="*/ 5258902 h 5376300"/>
              <a:gd name="connsiteX7" fmla="*/ 2565270 w 2688152"/>
              <a:gd name="connsiteY7" fmla="*/ 2688151 h 5376300"/>
              <a:gd name="connsiteX8" fmla="*/ 186213 w 2688152"/>
              <a:gd name="connsiteY8" fmla="*/ 117401 h 5376300"/>
              <a:gd name="connsiteX9" fmla="*/ 0 w 2688152"/>
              <a:gd name="connsiteY9" fmla="*/ 108231 h 53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8152" h="5376300">
                <a:moveTo>
                  <a:pt x="0" y="0"/>
                </a:moveTo>
                <a:lnTo>
                  <a:pt x="2" y="0"/>
                </a:lnTo>
                <a:cubicBezTo>
                  <a:pt x="1484626" y="0"/>
                  <a:pt x="2688152" y="1203526"/>
                  <a:pt x="2688152" y="2688150"/>
                </a:cubicBezTo>
                <a:cubicBezTo>
                  <a:pt x="2688152" y="4172775"/>
                  <a:pt x="1484626" y="5376300"/>
                  <a:pt x="2" y="5376300"/>
                </a:cubicBezTo>
                <a:lnTo>
                  <a:pt x="0" y="5376300"/>
                </a:lnTo>
                <a:lnTo>
                  <a:pt x="0" y="5268071"/>
                </a:lnTo>
                <a:lnTo>
                  <a:pt x="186213" y="5258902"/>
                </a:lnTo>
                <a:cubicBezTo>
                  <a:pt x="1522494" y="5126571"/>
                  <a:pt x="2565270" y="4026109"/>
                  <a:pt x="2565270" y="2688151"/>
                </a:cubicBezTo>
                <a:cubicBezTo>
                  <a:pt x="2565270" y="1350193"/>
                  <a:pt x="1522494" y="249732"/>
                  <a:pt x="186213" y="117401"/>
                </a:cubicBezTo>
                <a:lnTo>
                  <a:pt x="0" y="108231"/>
                </a:lnTo>
                <a:close/>
              </a:path>
            </a:pathLst>
          </a:custGeom>
          <a:solidFill>
            <a:schemeClr val="tx1"/>
          </a:solidFill>
          <a:ln w="82550">
            <a:noFill/>
          </a:ln>
          <a:effectLst>
            <a:glow rad="762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5" b="100000" l="9556" r="95111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070" y="1258956"/>
            <a:ext cx="4790438" cy="27039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0013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075543" y="0"/>
            <a:ext cx="4590731" cy="6734629"/>
          </a:xfrm>
          <a:prstGeom prst="line">
            <a:avLst/>
          </a:prstGeom>
          <a:ln w="19050">
            <a:gradFill>
              <a:gsLst>
                <a:gs pos="47000">
                  <a:srgbClr val="FF6600"/>
                </a:gs>
                <a:gs pos="74000">
                  <a:srgbClr val="FF66FF"/>
                </a:gs>
                <a:gs pos="83000">
                  <a:schemeClr val="accent2"/>
                </a:gs>
                <a:gs pos="100000">
                  <a:srgbClr val="F1CFE0"/>
                </a:gs>
              </a:gsLst>
              <a:lin ang="5400000" scaled="1"/>
            </a:gradFill>
          </a:ln>
          <a:effectLst>
            <a:outerShdw blurRad="177800" dist="889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"/>
          <p:cNvSpPr txBox="1">
            <a:spLocks/>
          </p:cNvSpPr>
          <p:nvPr/>
        </p:nvSpPr>
        <p:spPr>
          <a:xfrm>
            <a:off x="3320142" y="6270169"/>
            <a:ext cx="4855027" cy="61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w Cen MT" panose="020B0602020104020603" pitchFamily="34" charset="0"/>
                <a:cs typeface="Arial" panose="020B0604020202020204" pitchFamily="34" charset="0"/>
              </a:rPr>
              <a:t>Presented by: </a:t>
            </a:r>
            <a:r>
              <a:rPr lang="en-US" sz="3200" dirty="0" smtClean="0">
                <a:latin typeface="Tw Cen MT" panose="020B0602020104020603" pitchFamily="34" charset="0"/>
                <a:cs typeface="Arial" panose="020B0604020202020204" pitchFamily="34" charset="0"/>
              </a:rPr>
              <a:t>Bishal Sunar</a:t>
            </a:r>
            <a:endParaRPr lang="en-US" sz="3200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69" y="346117"/>
            <a:ext cx="2381074" cy="1898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2" name="Title 3"/>
          <p:cNvSpPr txBox="1">
            <a:spLocks/>
          </p:cNvSpPr>
          <p:nvPr/>
        </p:nvSpPr>
        <p:spPr>
          <a:xfrm>
            <a:off x="6696438" y="3020290"/>
            <a:ext cx="5495562" cy="3470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r>
              <a:rPr 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Thank you</a:t>
            </a:r>
          </a:p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     For watching</a:t>
            </a:r>
            <a:endParaRPr lang="en-US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endParaRPr 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5" y="1264720"/>
            <a:ext cx="6133659" cy="3453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4059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18805" y="0"/>
            <a:ext cx="11495589" cy="6858000"/>
            <a:chOff x="-349418" y="0"/>
            <a:chExt cx="11562824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1504326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5400000">
              <a:off x="-1053073" y="261573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Learn</a:t>
              </a:r>
            </a:p>
          </p:txBody>
        </p:sp>
      </p:grpSp>
      <p:sp>
        <p:nvSpPr>
          <p:cNvPr id="7" name="Trapezoid 6">
            <a:extLst>
              <a:ext uri="{FF2B5EF4-FFF2-40B4-BE49-F238E27FC236}">
                <a16:creationId xmlns:a16="http://schemas.microsoft.com/office/drawing/2014/main" id="{3B937E33-48A3-4276-AA11-BC97061C1A21}"/>
              </a:ext>
            </a:extLst>
          </p:cNvPr>
          <p:cNvSpPr/>
          <p:nvPr/>
        </p:nvSpPr>
        <p:spPr>
          <a:xfrm>
            <a:off x="1332259" y="1031160"/>
            <a:ext cx="9715860" cy="754273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311431" y="537557"/>
            <a:ext cx="9818804" cy="776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728716" y="744554"/>
            <a:ext cx="8938417" cy="35667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0A4C6-0ACE-4A8F-802F-CA2D618C13AC}"/>
              </a:ext>
            </a:extLst>
          </p:cNvPr>
          <p:cNvGrpSpPr/>
          <p:nvPr/>
        </p:nvGrpSpPr>
        <p:grpSpPr>
          <a:xfrm>
            <a:off x="8588859" y="537556"/>
            <a:ext cx="2322744" cy="5403669"/>
            <a:chOff x="8496628" y="435429"/>
            <a:chExt cx="2249808" cy="53264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CCA6C05-9E12-4153-8A2C-8B007D98B6FA}"/>
                </a:ext>
              </a:extLst>
            </p:cNvPr>
            <p:cNvSpPr/>
            <p:nvPr/>
          </p:nvSpPr>
          <p:spPr>
            <a:xfrm>
              <a:off x="9562617" y="344123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B42899-DD88-45DE-930E-0A28FB23B5EF}"/>
                </a:ext>
              </a:extLst>
            </p:cNvPr>
            <p:cNvSpPr/>
            <p:nvPr/>
          </p:nvSpPr>
          <p:spPr>
            <a:xfrm>
              <a:off x="8496628" y="3462887"/>
              <a:ext cx="2208628" cy="2208628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49804"/>
                  </a:srgbClr>
                </a:gs>
                <a:gs pos="100000">
                  <a:srgbClr val="FF3399">
                    <a:alpha val="69804"/>
                  </a:srgbClr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28B76C-5107-436E-B803-6592BADC7185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E32F8C6-A1E2-4A41-ACB9-A9D887FE8A80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B37D97-0B59-4F86-8678-171A761C541D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66"/>
                  </a:gs>
                  <a:gs pos="100000">
                    <a:srgbClr val="FF3399"/>
                  </a:gs>
                </a:gsLst>
                <a:lin ang="0" scaled="0"/>
                <a:tileRect/>
              </a:gradFill>
              <a:ln>
                <a:solidFill>
                  <a:schemeClr val="tx1"/>
                </a:soli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D97D61-3B74-473E-B47D-20E6942675C3}"/>
                </a:ext>
              </a:extLst>
            </p:cNvPr>
            <p:cNvCxnSpPr>
              <a:cxnSpLocks/>
              <a:stCxn id="36" idx="4"/>
              <a:endCxn id="23" idx="5"/>
            </p:cNvCxnSpPr>
            <p:nvPr/>
          </p:nvCxnSpPr>
          <p:spPr>
            <a:xfrm flipH="1">
              <a:off x="9600942" y="1204686"/>
              <a:ext cx="782" cy="2258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2A2AEA3-0A47-404D-BA63-A6A151284C7A}"/>
                </a:ext>
              </a:extLst>
            </p:cNvPr>
            <p:cNvSpPr/>
            <p:nvPr/>
          </p:nvSpPr>
          <p:spPr>
            <a:xfrm>
              <a:off x="9594164" y="344617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58B8F7C-74DA-4C48-AF4F-AC70DAA0F081}"/>
                </a:ext>
              </a:extLst>
            </p:cNvPr>
            <p:cNvSpPr/>
            <p:nvPr/>
          </p:nvSpPr>
          <p:spPr>
            <a:xfrm>
              <a:off x="9568459" y="342409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A0E65F2-9997-4D1C-84DC-F85F573B215D}"/>
                </a:ext>
              </a:extLst>
            </p:cNvPr>
            <p:cNvSpPr/>
            <p:nvPr/>
          </p:nvSpPr>
          <p:spPr>
            <a:xfrm>
              <a:off x="9575125" y="340503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6CD492D-9EE2-49DC-BCB4-B7D0D832510B}"/>
                </a:ext>
              </a:extLst>
            </p:cNvPr>
            <p:cNvSpPr/>
            <p:nvPr/>
          </p:nvSpPr>
          <p:spPr>
            <a:xfrm>
              <a:off x="8742514" y="5690886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5064E40-2020-4E30-A5F7-7EA1DB6C1E9F}"/>
                </a:ext>
              </a:extLst>
            </p:cNvPr>
            <p:cNvSpPr txBox="1"/>
            <p:nvPr/>
          </p:nvSpPr>
          <p:spPr>
            <a:xfrm>
              <a:off x="8500968" y="4088279"/>
              <a:ext cx="2245468" cy="3640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entury Gothic" panose="020B0502020202020204" pitchFamily="34" charset="0"/>
                </a:rPr>
                <a:t>NEGATIVE IMPACTS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257BD5-7609-4C83-AD03-33FF14164024}"/>
              </a:ext>
            </a:extLst>
          </p:cNvPr>
          <p:cNvGrpSpPr/>
          <p:nvPr/>
        </p:nvGrpSpPr>
        <p:grpSpPr>
          <a:xfrm>
            <a:off x="1324184" y="502415"/>
            <a:ext cx="2280229" cy="5797541"/>
            <a:chOff x="1231952" y="400287"/>
            <a:chExt cx="2208628" cy="571469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BC12887-63DE-4338-9904-5BC6DB12E994}"/>
                </a:ext>
              </a:extLst>
            </p:cNvPr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133609-A0B5-4EDE-943C-F54CE0DDB654}"/>
                </a:ext>
              </a:extLst>
            </p:cNvPr>
            <p:cNvSpPr/>
            <p:nvPr/>
          </p:nvSpPr>
          <p:spPr>
            <a:xfrm>
              <a:off x="2303571" y="380904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99EDD3-847E-47AF-8465-D234924B1AA2}"/>
                </a:ext>
              </a:extLst>
            </p:cNvPr>
            <p:cNvSpPr/>
            <p:nvPr/>
          </p:nvSpPr>
          <p:spPr>
            <a:xfrm>
              <a:off x="1231952" y="3820887"/>
              <a:ext cx="2208628" cy="2208628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64701E-F31D-4C6B-9219-1EE401EA8FC0}"/>
                </a:ext>
              </a:extLst>
            </p:cNvPr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2E62F5-DD20-4F0B-BB5C-E1CB87472CE4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B2BBF9-0535-47F9-8B63-D311C6F9FADA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33"/>
                  </a:gs>
                  <a:gs pos="100000">
                    <a:srgbClr val="00FF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AFB019-8DC7-4C04-9081-61E2B3AF30CF}"/>
                </a:ext>
              </a:extLst>
            </p:cNvPr>
            <p:cNvCxnSpPr>
              <a:cxnSpLocks/>
              <a:stCxn id="28" idx="4"/>
              <a:endCxn id="18" idx="5"/>
            </p:cNvCxnSpPr>
            <p:nvPr/>
          </p:nvCxnSpPr>
          <p:spPr>
            <a:xfrm flipH="1">
              <a:off x="2336266" y="1169544"/>
              <a:ext cx="8402" cy="2651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DA01CA7-6449-460B-ACCF-C315808172CD}"/>
                </a:ext>
              </a:extLst>
            </p:cNvPr>
            <p:cNvSpPr/>
            <p:nvPr/>
          </p:nvSpPr>
          <p:spPr>
            <a:xfrm>
              <a:off x="2335118" y="381398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3A24A7-874A-4143-807A-C35217BBCB01}"/>
                </a:ext>
              </a:extLst>
            </p:cNvPr>
            <p:cNvSpPr/>
            <p:nvPr/>
          </p:nvSpPr>
          <p:spPr>
            <a:xfrm>
              <a:off x="2309413" y="379190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53C0446-6D36-4BBD-A0FD-4716481F8107}"/>
                </a:ext>
              </a:extLst>
            </p:cNvPr>
            <p:cNvSpPr/>
            <p:nvPr/>
          </p:nvSpPr>
          <p:spPr>
            <a:xfrm>
              <a:off x="2316079" y="377284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0AB8D3D-0B6D-4A3E-AEA3-75150ED9E562}"/>
                </a:ext>
              </a:extLst>
            </p:cNvPr>
            <p:cNvSpPr txBox="1"/>
            <p:nvPr/>
          </p:nvSpPr>
          <p:spPr>
            <a:xfrm>
              <a:off x="1275895" y="4440042"/>
              <a:ext cx="2101070" cy="364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entury Gothic" panose="020B0502020202020204" pitchFamily="34" charset="0"/>
                </a:rPr>
                <a:t>POSITIVE IMPACTS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78" y="5021664"/>
            <a:ext cx="943906" cy="113998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04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37" y="4471348"/>
            <a:ext cx="1536283" cy="143386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96" y="1162153"/>
            <a:ext cx="2854606" cy="25607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elaxedModerately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2882034" y="3720518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§"/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Impacts of computer 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in daily life</a:t>
            </a:r>
            <a:endParaRPr 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7608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>
            <a:extLst>
              <a:ext uri="{FF2B5EF4-FFF2-40B4-BE49-F238E27FC236}">
                <a16:creationId xmlns:a16="http://schemas.microsoft.com/office/drawing/2014/main" id="{3B937E33-48A3-4276-AA11-BC97061C1A21}"/>
              </a:ext>
            </a:extLst>
          </p:cNvPr>
          <p:cNvSpPr/>
          <p:nvPr/>
        </p:nvSpPr>
        <p:spPr>
          <a:xfrm>
            <a:off x="1365133" y="1336122"/>
            <a:ext cx="3364432" cy="754273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70766" y="942191"/>
            <a:ext cx="3523806" cy="776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88052" y="1149188"/>
            <a:ext cx="2718594" cy="35667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257BD5-7609-4C83-AD03-33FF14164024}"/>
              </a:ext>
            </a:extLst>
          </p:cNvPr>
          <p:cNvGrpSpPr/>
          <p:nvPr/>
        </p:nvGrpSpPr>
        <p:grpSpPr>
          <a:xfrm>
            <a:off x="1283519" y="907049"/>
            <a:ext cx="2280229" cy="5797541"/>
            <a:chOff x="1231952" y="400287"/>
            <a:chExt cx="2208628" cy="571469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BC12887-63DE-4338-9904-5BC6DB12E994}"/>
                </a:ext>
              </a:extLst>
            </p:cNvPr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133609-A0B5-4EDE-943C-F54CE0DDB654}"/>
                </a:ext>
              </a:extLst>
            </p:cNvPr>
            <p:cNvSpPr/>
            <p:nvPr/>
          </p:nvSpPr>
          <p:spPr>
            <a:xfrm>
              <a:off x="2303571" y="380904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99EDD3-847E-47AF-8465-D234924B1AA2}"/>
                </a:ext>
              </a:extLst>
            </p:cNvPr>
            <p:cNvSpPr/>
            <p:nvPr/>
          </p:nvSpPr>
          <p:spPr>
            <a:xfrm>
              <a:off x="1231952" y="3820887"/>
              <a:ext cx="2208628" cy="2208628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64701E-F31D-4C6B-9219-1EE401EA8FC0}"/>
                </a:ext>
              </a:extLst>
            </p:cNvPr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2E62F5-DD20-4F0B-BB5C-E1CB87472CE4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B2BBF9-0535-47F9-8B63-D311C6F9FADA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33"/>
                  </a:gs>
                  <a:gs pos="100000">
                    <a:srgbClr val="00FF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AFB019-8DC7-4C04-9081-61E2B3AF30CF}"/>
                </a:ext>
              </a:extLst>
            </p:cNvPr>
            <p:cNvCxnSpPr>
              <a:cxnSpLocks/>
              <a:stCxn id="28" idx="4"/>
              <a:endCxn id="18" idx="5"/>
            </p:cNvCxnSpPr>
            <p:nvPr/>
          </p:nvCxnSpPr>
          <p:spPr>
            <a:xfrm flipH="1">
              <a:off x="2336266" y="1169544"/>
              <a:ext cx="8402" cy="2651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DA01CA7-6449-460B-ACCF-C315808172CD}"/>
                </a:ext>
              </a:extLst>
            </p:cNvPr>
            <p:cNvSpPr/>
            <p:nvPr/>
          </p:nvSpPr>
          <p:spPr>
            <a:xfrm>
              <a:off x="2335118" y="381398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3A24A7-874A-4143-807A-C35217BBCB01}"/>
                </a:ext>
              </a:extLst>
            </p:cNvPr>
            <p:cNvSpPr/>
            <p:nvPr/>
          </p:nvSpPr>
          <p:spPr>
            <a:xfrm>
              <a:off x="2309413" y="379190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53C0446-6D36-4BBD-A0FD-4716481F8107}"/>
                </a:ext>
              </a:extLst>
            </p:cNvPr>
            <p:cNvSpPr/>
            <p:nvPr/>
          </p:nvSpPr>
          <p:spPr>
            <a:xfrm>
              <a:off x="2316079" y="377284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0AB8D3D-0B6D-4A3E-AEA3-75150ED9E562}"/>
                </a:ext>
              </a:extLst>
            </p:cNvPr>
            <p:cNvSpPr txBox="1"/>
            <p:nvPr/>
          </p:nvSpPr>
          <p:spPr>
            <a:xfrm>
              <a:off x="1275895" y="4440042"/>
              <a:ext cx="2101070" cy="364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entury Gothic" panose="020B0502020202020204" pitchFamily="34" charset="0"/>
                </a:rPr>
                <a:t>POSITIVE IMPACTS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099878" y="-84811"/>
            <a:ext cx="69618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6886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Positive impacts of computer</a:t>
            </a:r>
          </a:p>
          <a:p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13" y="5426298"/>
            <a:ext cx="943906" cy="113998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-26810" y="-94129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-26810" y="-94129"/>
            <a:ext cx="12192000" cy="6858000"/>
          </a:xfrm>
          <a:prstGeom prst="rect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6886"/>
              </a:solidFill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19"/>
          <p:cNvSpPr/>
          <p:nvPr/>
        </p:nvSpPr>
        <p:spPr>
          <a:xfrm>
            <a:off x="6788503" y="1410353"/>
            <a:ext cx="3640850" cy="78772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20"/>
          <p:cNvSpPr/>
          <p:nvPr/>
        </p:nvSpPr>
        <p:spPr>
          <a:xfrm>
            <a:off x="7320074" y="2412604"/>
            <a:ext cx="3640850" cy="78772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21"/>
          <p:cNvSpPr/>
          <p:nvPr/>
        </p:nvSpPr>
        <p:spPr>
          <a:xfrm>
            <a:off x="7694599" y="3414856"/>
            <a:ext cx="3640850" cy="78772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22"/>
          <p:cNvSpPr/>
          <p:nvPr/>
        </p:nvSpPr>
        <p:spPr>
          <a:xfrm>
            <a:off x="7320073" y="4417107"/>
            <a:ext cx="3640850" cy="78772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23"/>
          <p:cNvSpPr/>
          <p:nvPr/>
        </p:nvSpPr>
        <p:spPr>
          <a:xfrm>
            <a:off x="6788503" y="5419359"/>
            <a:ext cx="3640850" cy="78772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Freeform: Shape 32"/>
          <p:cNvSpPr/>
          <p:nvPr/>
        </p:nvSpPr>
        <p:spPr>
          <a:xfrm>
            <a:off x="3923784" y="1243316"/>
            <a:ext cx="2382166" cy="5200617"/>
          </a:xfrm>
          <a:custGeom>
            <a:avLst/>
            <a:gdLst>
              <a:gd name="connsiteX0" fmla="*/ 0 w 2688152"/>
              <a:gd name="connsiteY0" fmla="*/ 0 h 5376300"/>
              <a:gd name="connsiteX1" fmla="*/ 2 w 2688152"/>
              <a:gd name="connsiteY1" fmla="*/ 0 h 5376300"/>
              <a:gd name="connsiteX2" fmla="*/ 2688152 w 2688152"/>
              <a:gd name="connsiteY2" fmla="*/ 2688150 h 5376300"/>
              <a:gd name="connsiteX3" fmla="*/ 2 w 2688152"/>
              <a:gd name="connsiteY3" fmla="*/ 5376300 h 5376300"/>
              <a:gd name="connsiteX4" fmla="*/ 0 w 2688152"/>
              <a:gd name="connsiteY4" fmla="*/ 5376300 h 5376300"/>
              <a:gd name="connsiteX5" fmla="*/ 0 w 2688152"/>
              <a:gd name="connsiteY5" fmla="*/ 5268071 h 5376300"/>
              <a:gd name="connsiteX6" fmla="*/ 186213 w 2688152"/>
              <a:gd name="connsiteY6" fmla="*/ 5258902 h 5376300"/>
              <a:gd name="connsiteX7" fmla="*/ 2565270 w 2688152"/>
              <a:gd name="connsiteY7" fmla="*/ 2688151 h 5376300"/>
              <a:gd name="connsiteX8" fmla="*/ 186213 w 2688152"/>
              <a:gd name="connsiteY8" fmla="*/ 117401 h 5376300"/>
              <a:gd name="connsiteX9" fmla="*/ 0 w 2688152"/>
              <a:gd name="connsiteY9" fmla="*/ 108231 h 53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8152" h="5376300">
                <a:moveTo>
                  <a:pt x="0" y="0"/>
                </a:moveTo>
                <a:lnTo>
                  <a:pt x="2" y="0"/>
                </a:lnTo>
                <a:cubicBezTo>
                  <a:pt x="1484626" y="0"/>
                  <a:pt x="2688152" y="1203526"/>
                  <a:pt x="2688152" y="2688150"/>
                </a:cubicBezTo>
                <a:cubicBezTo>
                  <a:pt x="2688152" y="4172775"/>
                  <a:pt x="1484626" y="5376300"/>
                  <a:pt x="2" y="5376300"/>
                </a:cubicBezTo>
                <a:lnTo>
                  <a:pt x="0" y="5376300"/>
                </a:lnTo>
                <a:lnTo>
                  <a:pt x="0" y="5268071"/>
                </a:lnTo>
                <a:lnTo>
                  <a:pt x="186213" y="5258902"/>
                </a:lnTo>
                <a:cubicBezTo>
                  <a:pt x="1522494" y="5126571"/>
                  <a:pt x="2565270" y="4026109"/>
                  <a:pt x="2565270" y="2688151"/>
                </a:cubicBezTo>
                <a:cubicBezTo>
                  <a:pt x="2565270" y="1350193"/>
                  <a:pt x="1522494" y="249732"/>
                  <a:pt x="186213" y="117401"/>
                </a:cubicBezTo>
                <a:lnTo>
                  <a:pt x="0" y="108231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660066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99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5117122" y="1673663"/>
            <a:ext cx="256032" cy="256032"/>
          </a:xfrm>
          <a:prstGeom prst="ellipse">
            <a:avLst/>
          </a:prstGeom>
          <a:solidFill>
            <a:srgbClr val="114B5F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5889177" y="2675915"/>
            <a:ext cx="256032" cy="256032"/>
          </a:xfrm>
          <a:prstGeom prst="ellipse">
            <a:avLst/>
          </a:prstGeom>
          <a:solidFill>
            <a:srgbClr val="1A936F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/>
          <p:cNvSpPr/>
          <p:nvPr/>
        </p:nvSpPr>
        <p:spPr>
          <a:xfrm>
            <a:off x="6142502" y="3677983"/>
            <a:ext cx="256032" cy="256032"/>
          </a:xfrm>
          <a:prstGeom prst="ellipse">
            <a:avLst/>
          </a:prstGeom>
          <a:solidFill>
            <a:srgbClr val="88D498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/>
          <p:cNvSpPr/>
          <p:nvPr/>
        </p:nvSpPr>
        <p:spPr>
          <a:xfrm>
            <a:off x="5918900" y="4694486"/>
            <a:ext cx="256032" cy="256032"/>
          </a:xfrm>
          <a:prstGeom prst="ellipse">
            <a:avLst/>
          </a:prstGeom>
          <a:solidFill>
            <a:srgbClr val="2E75B6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/>
          <p:cNvSpPr/>
          <p:nvPr/>
        </p:nvSpPr>
        <p:spPr>
          <a:xfrm>
            <a:off x="5267761" y="5679767"/>
            <a:ext cx="256032" cy="256032"/>
          </a:xfrm>
          <a:prstGeom prst="ellipse">
            <a:avLst/>
          </a:prstGeom>
          <a:solidFill>
            <a:srgbClr val="00AECD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48"/>
          <p:cNvCxnSpPr>
            <a:stCxn id="43" idx="6"/>
            <a:endCxn id="33" idx="1"/>
          </p:cNvCxnSpPr>
          <p:nvPr/>
        </p:nvCxnSpPr>
        <p:spPr>
          <a:xfrm>
            <a:off x="5408426" y="1804214"/>
            <a:ext cx="138007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5" idx="6"/>
            <a:endCxn id="34" idx="1"/>
          </p:cNvCxnSpPr>
          <p:nvPr/>
        </p:nvCxnSpPr>
        <p:spPr>
          <a:xfrm>
            <a:off x="6208618" y="2806466"/>
            <a:ext cx="11114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46" idx="6"/>
            <a:endCxn id="35" idx="1"/>
          </p:cNvCxnSpPr>
          <p:nvPr/>
        </p:nvCxnSpPr>
        <p:spPr>
          <a:xfrm>
            <a:off x="6398534" y="3805999"/>
            <a:ext cx="1296065" cy="27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47" idx="6"/>
            <a:endCxn id="39" idx="1"/>
          </p:cNvCxnSpPr>
          <p:nvPr/>
        </p:nvCxnSpPr>
        <p:spPr>
          <a:xfrm>
            <a:off x="6224273" y="4810969"/>
            <a:ext cx="1095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48" idx="6"/>
            <a:endCxn id="40" idx="1"/>
          </p:cNvCxnSpPr>
          <p:nvPr/>
        </p:nvCxnSpPr>
        <p:spPr>
          <a:xfrm>
            <a:off x="5523793" y="5807783"/>
            <a:ext cx="1264710" cy="5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862340" y="1488608"/>
            <a:ext cx="634987" cy="631209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/>
          <p:cNvSpPr/>
          <p:nvPr/>
        </p:nvSpPr>
        <p:spPr>
          <a:xfrm>
            <a:off x="7394055" y="2490859"/>
            <a:ext cx="634987" cy="631209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/>
          <p:nvPr/>
        </p:nvSpPr>
        <p:spPr>
          <a:xfrm>
            <a:off x="7762640" y="3494335"/>
            <a:ext cx="634987" cy="631209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/>
          <p:cNvSpPr/>
          <p:nvPr/>
        </p:nvSpPr>
        <p:spPr>
          <a:xfrm>
            <a:off x="7394055" y="4495363"/>
            <a:ext cx="634987" cy="631209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/>
          <p:cNvSpPr/>
          <p:nvPr/>
        </p:nvSpPr>
        <p:spPr>
          <a:xfrm>
            <a:off x="6862340" y="5497615"/>
            <a:ext cx="634987" cy="631209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4" name="Graphic 72" descr="Monitor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14998" y="4616867"/>
            <a:ext cx="390526" cy="388202"/>
          </a:xfrm>
          <a:prstGeom prst="rect">
            <a:avLst/>
          </a:prstGeom>
          <a:effectLst>
            <a:outerShdw dir="5400000" algn="ctr" rotWithShape="0">
              <a:schemeClr val="tx1"/>
            </a:outerShdw>
          </a:effectLst>
        </p:spPr>
      </p:pic>
      <p:sp>
        <p:nvSpPr>
          <p:cNvPr id="65" name="TextBox 64"/>
          <p:cNvSpPr txBox="1"/>
          <p:nvPr/>
        </p:nvSpPr>
        <p:spPr>
          <a:xfrm>
            <a:off x="7450043" y="1626917"/>
            <a:ext cx="322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fornian FB" panose="0207040306080B030204" pitchFamily="18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Helps to learn new things.</a:t>
            </a:r>
            <a:endParaRPr lang="en-IN" sz="1100" b="1" dirty="0">
              <a:latin typeface="Californian FB" panose="0207040306080B030204" pitchFamily="18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46552" y="2610346"/>
            <a:ext cx="257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fornian FB" panose="0207040306080B030204" pitchFamily="18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Keeps us connected.</a:t>
            </a:r>
            <a:endParaRPr lang="en-IN" sz="1100" b="1" dirty="0">
              <a:latin typeface="Californian FB" panose="0207040306080B030204" pitchFamily="18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65669" y="3602664"/>
            <a:ext cx="257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fornian FB" panose="0207040306080B030204" pitchFamily="18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Saves our time.</a:t>
            </a:r>
            <a:endParaRPr lang="en-IN" sz="1100" b="1" dirty="0">
              <a:latin typeface="Californian FB" panose="0207040306080B030204" pitchFamily="18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46552" y="4498872"/>
            <a:ext cx="306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fornian FB" panose="0207040306080B030204" pitchFamily="18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Helps to organize data.</a:t>
            </a:r>
            <a:endParaRPr lang="en-IN" sz="1100" b="1" dirty="0">
              <a:latin typeface="Californian FB" panose="0207040306080B030204" pitchFamily="18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97328" y="5607728"/>
            <a:ext cx="271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fornian FB" panose="0207040306080B030204" pitchFamily="18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Keeps us entertained.</a:t>
            </a:r>
            <a:endParaRPr lang="en-IN" sz="1100" b="1" dirty="0">
              <a:latin typeface="Californian FB" panose="0207040306080B030204" pitchFamily="18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74" name="Graphic 74" descr="Smart Phone"/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884870" y="3611366"/>
            <a:ext cx="390526" cy="388202"/>
          </a:xfrm>
          <a:prstGeom prst="rect">
            <a:avLst/>
          </a:prstGeom>
          <a:effectLst>
            <a:outerShdw dir="5400000" algn="ctr" rotWithShape="0">
              <a:schemeClr val="tx1"/>
            </a:outerShdw>
          </a:effec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71" y="1578379"/>
            <a:ext cx="419741" cy="419739"/>
          </a:xfrm>
          <a:prstGeom prst="rect">
            <a:avLst/>
          </a:prstGeom>
          <a:effectLst>
            <a:outerShdw dir="5400000" sx="99000" sy="99000" algn="ctr" rotWithShape="0">
              <a:schemeClr val="tx1"/>
            </a:outerShdw>
          </a:effectLst>
        </p:spPr>
      </p:pic>
      <p:pic>
        <p:nvPicPr>
          <p:cNvPr id="76" name="Graphic 108" descr="Game controller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54553" y="5592578"/>
            <a:ext cx="432000" cy="432000"/>
          </a:xfrm>
          <a:prstGeom prst="rect">
            <a:avLst/>
          </a:prstGeom>
          <a:effectLst>
            <a:outerShdw blurRad="25400" dir="5400000" algn="ctr" rotWithShape="0">
              <a:schemeClr val="tx1"/>
            </a:outerShdw>
          </a:effec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C4EB96D-DFD9-40AE-890E-7DA16AF1670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41" y="2616860"/>
            <a:ext cx="346006" cy="346006"/>
          </a:xfrm>
          <a:prstGeom prst="rect">
            <a:avLst/>
          </a:prstGeom>
          <a:effectLst>
            <a:outerShdw blurRad="25400" dist="50800" dir="5400000" algn="ctr" rotWithShape="0">
              <a:schemeClr val="tx1"/>
            </a:outerShdw>
          </a:effectLst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44" y="1044876"/>
            <a:ext cx="4334443" cy="523483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" name="Rectangle 2"/>
          <p:cNvSpPr/>
          <p:nvPr/>
        </p:nvSpPr>
        <p:spPr>
          <a:xfrm>
            <a:off x="1907802" y="11813"/>
            <a:ext cx="86480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Tw Cen MT" panose="020B0602020104020603" pitchFamily="34" charset="0"/>
              <a:buChar char="∆"/>
            </a:pP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Positive 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impacts of computer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373C1-3934-47C3-8F36-E2FB2615CA87}"/>
              </a:ext>
            </a:extLst>
          </p:cNvPr>
          <p:cNvSpPr txBox="1"/>
          <p:nvPr/>
        </p:nvSpPr>
        <p:spPr>
          <a:xfrm rot="5400000">
            <a:off x="-924160" y="2617436"/>
            <a:ext cx="1992086" cy="58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Learn</a:t>
            </a:r>
          </a:p>
        </p:txBody>
      </p:sp>
    </p:spTree>
    <p:extLst>
      <p:ext uri="{BB962C8B-B14F-4D97-AF65-F5344CB8AC3E}">
        <p14:creationId xmlns:p14="http://schemas.microsoft.com/office/powerpoint/2010/main" val="921795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39" grpId="0" animBg="1"/>
          <p:bldP spid="40" grpId="0" animBg="1"/>
          <p:bldP spid="43" grpId="0" animBg="1"/>
          <p:bldP spid="45" grpId="0" animBg="1"/>
          <p:bldP spid="46" grpId="0" animBg="1"/>
          <p:bldP spid="47" grpId="0" animBg="1"/>
          <p:bldP spid="48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65" grpId="0"/>
          <p:bldP spid="66" grpId="0"/>
          <p:bldP spid="68" grpId="0"/>
          <p:bldP spid="69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39" grpId="0" animBg="1"/>
          <p:bldP spid="40" grpId="0" animBg="1"/>
          <p:bldP spid="43" grpId="0" animBg="1"/>
          <p:bldP spid="45" grpId="0" animBg="1"/>
          <p:bldP spid="46" grpId="0" animBg="1"/>
          <p:bldP spid="47" grpId="0" animBg="1"/>
          <p:bldP spid="48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65" grpId="0"/>
          <p:bldP spid="66" grpId="0"/>
          <p:bldP spid="68" grpId="0"/>
          <p:bldP spid="69" grpId="0"/>
          <p:bldP spid="7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BC12887-63DE-4338-9904-5BC6DB12E994}"/>
              </a:ext>
            </a:extLst>
          </p:cNvPr>
          <p:cNvSpPr/>
          <p:nvPr/>
        </p:nvSpPr>
        <p:spPr>
          <a:xfrm>
            <a:off x="1480949" y="6043988"/>
            <a:ext cx="1794737" cy="7099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133609-A0B5-4EDE-943C-F54CE0DDB654}"/>
              </a:ext>
            </a:extLst>
          </p:cNvPr>
          <p:cNvSpPr/>
          <p:nvPr/>
        </p:nvSpPr>
        <p:spPr>
          <a:xfrm>
            <a:off x="2303571" y="3809048"/>
            <a:ext cx="45719" cy="190237"/>
          </a:xfrm>
          <a:custGeom>
            <a:avLst/>
            <a:gdLst>
              <a:gd name="connsiteX0" fmla="*/ 31547 w 31547"/>
              <a:gd name="connsiteY0" fmla="*/ 142875 h 142875"/>
              <a:gd name="connsiteX1" fmla="*/ 114 w 31547"/>
              <a:gd name="connsiteY1" fmla="*/ 74295 h 142875"/>
              <a:gd name="connsiteX2" fmla="*/ 22974 w 31547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7" h="142875">
                <a:moveTo>
                  <a:pt x="31547" y="142875"/>
                </a:moveTo>
                <a:cubicBezTo>
                  <a:pt x="16545" y="120491"/>
                  <a:pt x="1543" y="98107"/>
                  <a:pt x="114" y="74295"/>
                </a:cubicBezTo>
                <a:cubicBezTo>
                  <a:pt x="-1315" y="50483"/>
                  <a:pt x="10829" y="25241"/>
                  <a:pt x="2297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31952" y="382088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33">
                  <a:alpha val="49804"/>
                </a:srgbClr>
              </a:gs>
              <a:gs pos="100000">
                <a:srgbClr val="00FF00">
                  <a:alpha val="69804"/>
                </a:srgbClr>
              </a:gs>
            </a:gsLst>
            <a:lin ang="0" scaled="1"/>
            <a:tileRect/>
          </a:gra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19199" y="435429"/>
            <a:ext cx="234696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639201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60039" y="400287"/>
            <a:ext cx="769257" cy="769257"/>
            <a:chOff x="1742328" y="400287"/>
            <a:chExt cx="769257" cy="7692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stCxn id="28" idx="4"/>
            <a:endCxn id="18" idx="5"/>
          </p:cNvCxnSpPr>
          <p:nvPr/>
        </p:nvCxnSpPr>
        <p:spPr>
          <a:xfrm flipH="1">
            <a:off x="2336266" y="1169544"/>
            <a:ext cx="8402" cy="265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3A24A7-874A-4143-807A-C35217BBCB01}"/>
              </a:ext>
            </a:extLst>
          </p:cNvPr>
          <p:cNvSpPr/>
          <p:nvPr/>
        </p:nvSpPr>
        <p:spPr>
          <a:xfrm>
            <a:off x="2309413" y="3791900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3C0446-6D36-4BBD-A0FD-4716481F8107}"/>
              </a:ext>
            </a:extLst>
          </p:cNvPr>
          <p:cNvSpPr/>
          <p:nvPr/>
        </p:nvSpPr>
        <p:spPr>
          <a:xfrm>
            <a:off x="2316079" y="3772847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AB8D3D-0B6D-4A3E-AEA3-75150ED9E562}"/>
              </a:ext>
            </a:extLst>
          </p:cNvPr>
          <p:cNvSpPr txBox="1"/>
          <p:nvPr/>
        </p:nvSpPr>
        <p:spPr>
          <a:xfrm>
            <a:off x="1570522" y="432856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EDUCATION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49" y="4798981"/>
            <a:ext cx="1168843" cy="9596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18805" y="0"/>
            <a:ext cx="11495589" cy="6858000"/>
            <a:chOff x="-349418" y="0"/>
            <a:chExt cx="11562824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1504326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5400000">
              <a:off x="-1053073" y="261573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Learn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495519" y="903442"/>
            <a:ext cx="7562332" cy="4684145"/>
            <a:chOff x="1753801" y="4156288"/>
            <a:chExt cx="9153678" cy="1071210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1753801" y="4156288"/>
              <a:ext cx="9153678" cy="1900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685800" indent="-685800" algn="ctr">
                <a:buFont typeface="Tw Cen MT" panose="020B0602020104020603" pitchFamily="34" charset="0"/>
                <a:buChar char="∞"/>
              </a:pPr>
              <a:r>
                <a:rPr lang="en-US" sz="4800" b="1" dirty="0" smtClean="0">
                  <a:latin typeface="Tw Cen MT" panose="020B0602020104020603" pitchFamily="34" charset="0"/>
                </a:rPr>
                <a:t>Helps </a:t>
              </a:r>
              <a:r>
                <a:rPr lang="en-US" sz="4800" b="1" dirty="0">
                  <a:latin typeface="Tw Cen MT" panose="020B0602020104020603" pitchFamily="34" charset="0"/>
                </a:rPr>
                <a:t>to learn new </a:t>
              </a:r>
              <a:r>
                <a:rPr lang="en-US" sz="4800" b="1" dirty="0" smtClean="0">
                  <a:latin typeface="Tw Cen MT" panose="020B0602020104020603" pitchFamily="34" charset="0"/>
                </a:rPr>
                <a:t>things!</a:t>
              </a:r>
              <a:endParaRPr lang="en-US" sz="4800" b="1" dirty="0"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011705" y="4446225"/>
              <a:ext cx="8038175" cy="781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Gives instant information on any topic in just a single click</a:t>
              </a:r>
              <a:r>
                <a:rPr lang="en-US" sz="2400" b="1" dirty="0"/>
                <a:t>.</a:t>
              </a: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We can learn a new profession by reading websites or watching videos</a:t>
              </a:r>
              <a:r>
                <a:rPr lang="en-US" sz="2400" dirty="0">
                  <a:latin typeface="Tw Cen MT" panose="020B0602020104020603" pitchFamily="3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We can access worldwide news to keep up-to-date with all of the latest news</a:t>
              </a:r>
              <a:r>
                <a:rPr lang="en-US" sz="2400" dirty="0">
                  <a:latin typeface="Tw Cen MT" panose="020B0602020104020603" pitchFamily="3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74003" y="382904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endCxn id="30" idx="5"/>
          </p:cNvCxnSpPr>
          <p:nvPr/>
        </p:nvCxnSpPr>
        <p:spPr>
          <a:xfrm>
            <a:off x="2344668" y="1169544"/>
            <a:ext cx="33649" cy="26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757954" y="4933361"/>
            <a:ext cx="1240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Learn</a:t>
            </a:r>
          </a:p>
        </p:txBody>
      </p:sp>
      <p:sp>
        <p:nvSpPr>
          <p:cNvPr id="35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47285" y="466610"/>
            <a:ext cx="222138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485538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73348" y="429301"/>
            <a:ext cx="769257" cy="769257"/>
            <a:chOff x="1742328" y="400287"/>
            <a:chExt cx="769257" cy="7692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85" y="3944374"/>
            <a:ext cx="1238938" cy="12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32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BC12887-63DE-4338-9904-5BC6DB12E994}"/>
              </a:ext>
            </a:extLst>
          </p:cNvPr>
          <p:cNvSpPr/>
          <p:nvPr/>
        </p:nvSpPr>
        <p:spPr>
          <a:xfrm>
            <a:off x="1480949" y="6043988"/>
            <a:ext cx="1794737" cy="7099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133609-A0B5-4EDE-943C-F54CE0DDB654}"/>
              </a:ext>
            </a:extLst>
          </p:cNvPr>
          <p:cNvSpPr/>
          <p:nvPr/>
        </p:nvSpPr>
        <p:spPr>
          <a:xfrm>
            <a:off x="2303571" y="3809048"/>
            <a:ext cx="45719" cy="190237"/>
          </a:xfrm>
          <a:custGeom>
            <a:avLst/>
            <a:gdLst>
              <a:gd name="connsiteX0" fmla="*/ 31547 w 31547"/>
              <a:gd name="connsiteY0" fmla="*/ 142875 h 142875"/>
              <a:gd name="connsiteX1" fmla="*/ 114 w 31547"/>
              <a:gd name="connsiteY1" fmla="*/ 74295 h 142875"/>
              <a:gd name="connsiteX2" fmla="*/ 22974 w 31547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7" h="142875">
                <a:moveTo>
                  <a:pt x="31547" y="142875"/>
                </a:moveTo>
                <a:cubicBezTo>
                  <a:pt x="16545" y="120491"/>
                  <a:pt x="1543" y="98107"/>
                  <a:pt x="114" y="74295"/>
                </a:cubicBezTo>
                <a:cubicBezTo>
                  <a:pt x="-1315" y="50483"/>
                  <a:pt x="10829" y="25241"/>
                  <a:pt x="2297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31952" y="382088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33">
                  <a:alpha val="49804"/>
                </a:srgbClr>
              </a:gs>
              <a:gs pos="100000">
                <a:srgbClr val="00FF00">
                  <a:alpha val="69804"/>
                </a:srgbClr>
              </a:gs>
            </a:gsLst>
            <a:lin ang="0" scaled="1"/>
            <a:tileRect/>
          </a:gra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19199" y="435429"/>
            <a:ext cx="234696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639201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60039" y="400287"/>
            <a:ext cx="769257" cy="769257"/>
            <a:chOff x="1742328" y="400287"/>
            <a:chExt cx="769257" cy="7692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stCxn id="28" idx="4"/>
            <a:endCxn id="18" idx="5"/>
          </p:cNvCxnSpPr>
          <p:nvPr/>
        </p:nvCxnSpPr>
        <p:spPr>
          <a:xfrm flipH="1">
            <a:off x="2336266" y="1169544"/>
            <a:ext cx="8402" cy="265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3A24A7-874A-4143-807A-C35217BBCB01}"/>
              </a:ext>
            </a:extLst>
          </p:cNvPr>
          <p:cNvSpPr/>
          <p:nvPr/>
        </p:nvSpPr>
        <p:spPr>
          <a:xfrm>
            <a:off x="2309413" y="3791900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3C0446-6D36-4BBD-A0FD-4716481F8107}"/>
              </a:ext>
            </a:extLst>
          </p:cNvPr>
          <p:cNvSpPr/>
          <p:nvPr/>
        </p:nvSpPr>
        <p:spPr>
          <a:xfrm>
            <a:off x="2316079" y="3772847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AB8D3D-0B6D-4A3E-AEA3-75150ED9E562}"/>
              </a:ext>
            </a:extLst>
          </p:cNvPr>
          <p:cNvSpPr txBox="1"/>
          <p:nvPr/>
        </p:nvSpPr>
        <p:spPr>
          <a:xfrm>
            <a:off x="1570522" y="432856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EDUCATION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49" y="4798981"/>
            <a:ext cx="1168843" cy="9596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495895" y="642"/>
            <a:ext cx="11731931" cy="6858000"/>
            <a:chOff x="-349418" y="0"/>
            <a:chExt cx="11562824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1504326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5400000">
              <a:off x="-1053073" y="261573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Learn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612144" y="903440"/>
            <a:ext cx="8445707" cy="4914086"/>
            <a:chOff x="684537" y="4156288"/>
            <a:chExt cx="10222942" cy="1123795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684537" y="4156288"/>
              <a:ext cx="9661370" cy="3589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685800" indent="-685800" algn="ctr">
                <a:buFont typeface="Tw Cen MT" panose="020B0602020104020603" pitchFamily="34" charset="0"/>
                <a:buChar char="∞"/>
              </a:pPr>
              <a:r>
                <a:rPr lang="en-US" sz="4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Keeps us connected</a:t>
              </a:r>
            </a:p>
            <a:p>
              <a:pPr algn="ctr"/>
              <a:endPara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1960807" y="4329886"/>
              <a:ext cx="8946672" cy="9501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Computers help keep you connected with long-distance friends and family over e-mail and social networking </a:t>
              </a:r>
              <a:r>
                <a:rPr lang="en-US" sz="2400" dirty="0">
                  <a:latin typeface="Tw Cen MT" panose="020B0602020104020603" pitchFamily="3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We can connect with millions of other people who share their interest through social media apps</a:t>
              </a:r>
              <a:r>
                <a:rPr lang="en-US" sz="2400" dirty="0">
                  <a:latin typeface="Tw Cen MT" panose="020B0602020104020603" pitchFamily="3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Computers helped the Business industry to communicate with people on the other side of the globe without traveling.</a:t>
              </a: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74003" y="382904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endCxn id="30" idx="5"/>
          </p:cNvCxnSpPr>
          <p:nvPr/>
        </p:nvCxnSpPr>
        <p:spPr>
          <a:xfrm>
            <a:off x="2344668" y="1169544"/>
            <a:ext cx="33649" cy="26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19747" y="4933361"/>
            <a:ext cx="1717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Connect</a:t>
            </a:r>
            <a:endParaRPr lang="en-US" sz="36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47285" y="466610"/>
            <a:ext cx="222138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485538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73348" y="429301"/>
            <a:ext cx="769257" cy="769257"/>
            <a:chOff x="1742328" y="400287"/>
            <a:chExt cx="769257" cy="7692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85" y="4069148"/>
            <a:ext cx="2598278" cy="10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6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BC12887-63DE-4338-9904-5BC6DB12E994}"/>
              </a:ext>
            </a:extLst>
          </p:cNvPr>
          <p:cNvSpPr/>
          <p:nvPr/>
        </p:nvSpPr>
        <p:spPr>
          <a:xfrm>
            <a:off x="1480949" y="6043988"/>
            <a:ext cx="1794737" cy="7099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133609-A0B5-4EDE-943C-F54CE0DDB654}"/>
              </a:ext>
            </a:extLst>
          </p:cNvPr>
          <p:cNvSpPr/>
          <p:nvPr/>
        </p:nvSpPr>
        <p:spPr>
          <a:xfrm>
            <a:off x="2303571" y="3809048"/>
            <a:ext cx="45719" cy="190237"/>
          </a:xfrm>
          <a:custGeom>
            <a:avLst/>
            <a:gdLst>
              <a:gd name="connsiteX0" fmla="*/ 31547 w 31547"/>
              <a:gd name="connsiteY0" fmla="*/ 142875 h 142875"/>
              <a:gd name="connsiteX1" fmla="*/ 114 w 31547"/>
              <a:gd name="connsiteY1" fmla="*/ 74295 h 142875"/>
              <a:gd name="connsiteX2" fmla="*/ 22974 w 31547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7" h="142875">
                <a:moveTo>
                  <a:pt x="31547" y="142875"/>
                </a:moveTo>
                <a:cubicBezTo>
                  <a:pt x="16545" y="120491"/>
                  <a:pt x="1543" y="98107"/>
                  <a:pt x="114" y="74295"/>
                </a:cubicBezTo>
                <a:cubicBezTo>
                  <a:pt x="-1315" y="50483"/>
                  <a:pt x="10829" y="25241"/>
                  <a:pt x="2297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31952" y="382088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33">
                  <a:alpha val="49804"/>
                </a:srgbClr>
              </a:gs>
              <a:gs pos="100000">
                <a:srgbClr val="00FF00">
                  <a:alpha val="69804"/>
                </a:srgbClr>
              </a:gs>
            </a:gsLst>
            <a:lin ang="0" scaled="1"/>
            <a:tileRect/>
          </a:gra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19199" y="435429"/>
            <a:ext cx="234696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639201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60039" y="400287"/>
            <a:ext cx="769257" cy="769257"/>
            <a:chOff x="1742328" y="400287"/>
            <a:chExt cx="769257" cy="7692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stCxn id="28" idx="4"/>
            <a:endCxn id="18" idx="5"/>
          </p:cNvCxnSpPr>
          <p:nvPr/>
        </p:nvCxnSpPr>
        <p:spPr>
          <a:xfrm flipH="1">
            <a:off x="2336266" y="1169544"/>
            <a:ext cx="8402" cy="265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3A24A7-874A-4143-807A-C35217BBCB01}"/>
              </a:ext>
            </a:extLst>
          </p:cNvPr>
          <p:cNvSpPr/>
          <p:nvPr/>
        </p:nvSpPr>
        <p:spPr>
          <a:xfrm>
            <a:off x="2309413" y="3791900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3C0446-6D36-4BBD-A0FD-4716481F8107}"/>
              </a:ext>
            </a:extLst>
          </p:cNvPr>
          <p:cNvSpPr/>
          <p:nvPr/>
        </p:nvSpPr>
        <p:spPr>
          <a:xfrm>
            <a:off x="2316079" y="3772847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AB8D3D-0B6D-4A3E-AEA3-75150ED9E562}"/>
              </a:ext>
            </a:extLst>
          </p:cNvPr>
          <p:cNvSpPr txBox="1"/>
          <p:nvPr/>
        </p:nvSpPr>
        <p:spPr>
          <a:xfrm>
            <a:off x="1570522" y="432856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EDUCATION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49" y="4798981"/>
            <a:ext cx="1168843" cy="9596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495895" y="642"/>
            <a:ext cx="11731931" cy="6858000"/>
            <a:chOff x="-349418" y="0"/>
            <a:chExt cx="11562824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1504326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5400000">
              <a:off x="-1053073" y="261573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Learn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613340" y="803563"/>
            <a:ext cx="8444511" cy="4525478"/>
            <a:chOff x="685985" y="4133448"/>
            <a:chExt cx="10221494" cy="1034925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685985" y="4133448"/>
              <a:ext cx="9659922" cy="3589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685800" indent="-685800" algn="ctr">
                <a:buFont typeface="Tw Cen MT" panose="020B0602020104020603" pitchFamily="34" charset="0"/>
                <a:buChar char="∞"/>
              </a:pPr>
              <a:r>
                <a:rPr lang="en-US" sz="4800" b="1" dirty="0">
                  <a:latin typeface="Tw Cen MT" panose="020B0602020104020603" pitchFamily="34" charset="0"/>
                </a:rPr>
                <a:t>Helps to save </a:t>
              </a:r>
              <a:r>
                <a:rPr lang="en-US" sz="4800" b="1" dirty="0" smtClean="0">
                  <a:latin typeface="Tw Cen MT" panose="020B0602020104020603" pitchFamily="34" charset="0"/>
                </a:rPr>
                <a:t>time</a:t>
              </a:r>
              <a:endPara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  <a:p>
              <a:pPr algn="ctr"/>
              <a:endPara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1954791" y="4387100"/>
              <a:ext cx="8952688" cy="781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/>
                <a:t>We can easily use an online banking site to view our bank balance and pay bills</a:t>
              </a:r>
              <a:r>
                <a:rPr lang="en-US" sz="2400" dirty="0">
                  <a:latin typeface="Tw Cen MT" panose="020B0602020104020603" pitchFamily="34" charset="0"/>
                </a:rPr>
                <a:t>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/>
                <a:t>We can order almost everything in just a second without going outside of the home</a:t>
              </a:r>
              <a:r>
                <a:rPr lang="en-US" sz="2400" dirty="0">
                  <a:latin typeface="Tw Cen MT" panose="020B0602020104020603" pitchFamily="34" charset="0"/>
                </a:rPr>
                <a:t>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We can automate the business and other activities using computer and save our time.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74003" y="382904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solidFill>
            <a:srgbClr val="990033"/>
          </a:soli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endCxn id="30" idx="5"/>
          </p:cNvCxnSpPr>
          <p:nvPr/>
        </p:nvCxnSpPr>
        <p:spPr>
          <a:xfrm>
            <a:off x="2344668" y="1169544"/>
            <a:ext cx="33649" cy="26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406352" y="4933361"/>
            <a:ext cx="19439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Save Time</a:t>
            </a:r>
            <a:endParaRPr lang="en-US" sz="32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47285" y="466610"/>
            <a:ext cx="222138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485538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73348" y="429301"/>
            <a:ext cx="769257" cy="769257"/>
            <a:chOff x="1742328" y="400287"/>
            <a:chExt cx="769257" cy="7692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39" y="4215443"/>
            <a:ext cx="920262" cy="9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79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BC12887-63DE-4338-9904-5BC6DB12E994}"/>
              </a:ext>
            </a:extLst>
          </p:cNvPr>
          <p:cNvSpPr/>
          <p:nvPr/>
        </p:nvSpPr>
        <p:spPr>
          <a:xfrm>
            <a:off x="1480949" y="6043988"/>
            <a:ext cx="1794737" cy="7099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133609-A0B5-4EDE-943C-F54CE0DDB654}"/>
              </a:ext>
            </a:extLst>
          </p:cNvPr>
          <p:cNvSpPr/>
          <p:nvPr/>
        </p:nvSpPr>
        <p:spPr>
          <a:xfrm>
            <a:off x="2303571" y="3809048"/>
            <a:ext cx="45719" cy="190237"/>
          </a:xfrm>
          <a:custGeom>
            <a:avLst/>
            <a:gdLst>
              <a:gd name="connsiteX0" fmla="*/ 31547 w 31547"/>
              <a:gd name="connsiteY0" fmla="*/ 142875 h 142875"/>
              <a:gd name="connsiteX1" fmla="*/ 114 w 31547"/>
              <a:gd name="connsiteY1" fmla="*/ 74295 h 142875"/>
              <a:gd name="connsiteX2" fmla="*/ 22974 w 31547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7" h="142875">
                <a:moveTo>
                  <a:pt x="31547" y="142875"/>
                </a:moveTo>
                <a:cubicBezTo>
                  <a:pt x="16545" y="120491"/>
                  <a:pt x="1543" y="98107"/>
                  <a:pt x="114" y="74295"/>
                </a:cubicBezTo>
                <a:cubicBezTo>
                  <a:pt x="-1315" y="50483"/>
                  <a:pt x="10829" y="25241"/>
                  <a:pt x="2297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31952" y="382088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33">
                  <a:alpha val="49804"/>
                </a:srgbClr>
              </a:gs>
              <a:gs pos="100000">
                <a:srgbClr val="00FF00">
                  <a:alpha val="69804"/>
                </a:srgbClr>
              </a:gs>
            </a:gsLst>
            <a:lin ang="0" scaled="1"/>
            <a:tileRect/>
          </a:gra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19199" y="435429"/>
            <a:ext cx="234696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639201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60039" y="400287"/>
            <a:ext cx="769257" cy="769257"/>
            <a:chOff x="1742328" y="400287"/>
            <a:chExt cx="769257" cy="7692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stCxn id="28" idx="4"/>
            <a:endCxn id="18" idx="5"/>
          </p:cNvCxnSpPr>
          <p:nvPr/>
        </p:nvCxnSpPr>
        <p:spPr>
          <a:xfrm flipH="1">
            <a:off x="2336266" y="1169544"/>
            <a:ext cx="8402" cy="265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3A24A7-874A-4143-807A-C35217BBCB01}"/>
              </a:ext>
            </a:extLst>
          </p:cNvPr>
          <p:cNvSpPr/>
          <p:nvPr/>
        </p:nvSpPr>
        <p:spPr>
          <a:xfrm>
            <a:off x="2309413" y="3791900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3C0446-6D36-4BBD-A0FD-4716481F8107}"/>
              </a:ext>
            </a:extLst>
          </p:cNvPr>
          <p:cNvSpPr/>
          <p:nvPr/>
        </p:nvSpPr>
        <p:spPr>
          <a:xfrm>
            <a:off x="2316079" y="3772847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AB8D3D-0B6D-4A3E-AEA3-75150ED9E562}"/>
              </a:ext>
            </a:extLst>
          </p:cNvPr>
          <p:cNvSpPr txBox="1"/>
          <p:nvPr/>
        </p:nvSpPr>
        <p:spPr>
          <a:xfrm>
            <a:off x="1570522" y="432856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EDUCATION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49" y="4798981"/>
            <a:ext cx="1168843" cy="9596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F373113-18F1-4443-9A8E-5EF06C1D2FEA}"/>
              </a:ext>
            </a:extLst>
          </p:cNvPr>
          <p:cNvSpPr/>
          <p:nvPr/>
        </p:nvSpPr>
        <p:spPr>
          <a:xfrm>
            <a:off x="-436541" y="642"/>
            <a:ext cx="11672577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613340" y="803563"/>
            <a:ext cx="8444511" cy="4525478"/>
            <a:chOff x="685985" y="4133448"/>
            <a:chExt cx="10221494" cy="1034925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685985" y="4133448"/>
              <a:ext cx="9659922" cy="1900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685800" indent="-685800" algn="ctr">
                <a:buFont typeface="Tw Cen MT" panose="020B0602020104020603" pitchFamily="34" charset="0"/>
                <a:buChar char="∞"/>
              </a:pPr>
              <a:r>
                <a:rPr lang="en-US" sz="4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Helps to organize </a:t>
              </a:r>
              <a:r>
                <a:rPr lang="en-US" sz="4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data</a:t>
              </a:r>
              <a:endPara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1954791" y="4387100"/>
              <a:ext cx="8952688" cy="781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With the help of computer we can easily organize our daily schedule.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We can organize our Business’s data like which product are selling and which are not.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We can organize our projects and documentation.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74003" y="382904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solidFill>
            <a:srgbClr val="0033CC"/>
          </a:soli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endCxn id="30" idx="5"/>
          </p:cNvCxnSpPr>
          <p:nvPr/>
        </p:nvCxnSpPr>
        <p:spPr>
          <a:xfrm>
            <a:off x="2344668" y="1169544"/>
            <a:ext cx="33649" cy="26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491214" y="5181785"/>
            <a:ext cx="177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Organize</a:t>
            </a:r>
            <a:endParaRPr lang="en-US" sz="32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47285" y="466610"/>
            <a:ext cx="222138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485538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73348" y="429301"/>
            <a:ext cx="769257" cy="769257"/>
            <a:chOff x="1742328" y="400287"/>
            <a:chExt cx="769257" cy="7692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56" y="4116987"/>
            <a:ext cx="1214134" cy="12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BC12887-63DE-4338-9904-5BC6DB12E994}"/>
              </a:ext>
            </a:extLst>
          </p:cNvPr>
          <p:cNvSpPr/>
          <p:nvPr/>
        </p:nvSpPr>
        <p:spPr>
          <a:xfrm>
            <a:off x="1480949" y="6043988"/>
            <a:ext cx="1794737" cy="7099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133609-A0B5-4EDE-943C-F54CE0DDB654}"/>
              </a:ext>
            </a:extLst>
          </p:cNvPr>
          <p:cNvSpPr/>
          <p:nvPr/>
        </p:nvSpPr>
        <p:spPr>
          <a:xfrm>
            <a:off x="2303571" y="3809048"/>
            <a:ext cx="45719" cy="190237"/>
          </a:xfrm>
          <a:custGeom>
            <a:avLst/>
            <a:gdLst>
              <a:gd name="connsiteX0" fmla="*/ 31547 w 31547"/>
              <a:gd name="connsiteY0" fmla="*/ 142875 h 142875"/>
              <a:gd name="connsiteX1" fmla="*/ 114 w 31547"/>
              <a:gd name="connsiteY1" fmla="*/ 74295 h 142875"/>
              <a:gd name="connsiteX2" fmla="*/ 22974 w 31547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7" h="142875">
                <a:moveTo>
                  <a:pt x="31547" y="142875"/>
                </a:moveTo>
                <a:cubicBezTo>
                  <a:pt x="16545" y="120491"/>
                  <a:pt x="1543" y="98107"/>
                  <a:pt x="114" y="74295"/>
                </a:cubicBezTo>
                <a:cubicBezTo>
                  <a:pt x="-1315" y="50483"/>
                  <a:pt x="10829" y="25241"/>
                  <a:pt x="2297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31952" y="382088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33">
                  <a:alpha val="49804"/>
                </a:srgbClr>
              </a:gs>
              <a:gs pos="100000">
                <a:srgbClr val="00FF00">
                  <a:alpha val="69804"/>
                </a:srgbClr>
              </a:gs>
            </a:gsLst>
            <a:lin ang="0" scaled="1"/>
            <a:tileRect/>
          </a:gra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19199" y="435429"/>
            <a:ext cx="234696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639201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60039" y="400287"/>
            <a:ext cx="769257" cy="769257"/>
            <a:chOff x="1742328" y="400287"/>
            <a:chExt cx="769257" cy="7692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stCxn id="28" idx="4"/>
            <a:endCxn id="18" idx="5"/>
          </p:cNvCxnSpPr>
          <p:nvPr/>
        </p:nvCxnSpPr>
        <p:spPr>
          <a:xfrm flipH="1">
            <a:off x="2336266" y="1169544"/>
            <a:ext cx="8402" cy="265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3A24A7-874A-4143-807A-C35217BBCB01}"/>
              </a:ext>
            </a:extLst>
          </p:cNvPr>
          <p:cNvSpPr/>
          <p:nvPr/>
        </p:nvSpPr>
        <p:spPr>
          <a:xfrm>
            <a:off x="2309413" y="3791900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3C0446-6D36-4BBD-A0FD-4716481F8107}"/>
              </a:ext>
            </a:extLst>
          </p:cNvPr>
          <p:cNvSpPr/>
          <p:nvPr/>
        </p:nvSpPr>
        <p:spPr>
          <a:xfrm>
            <a:off x="2316079" y="3772847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AB8D3D-0B6D-4A3E-AEA3-75150ED9E562}"/>
              </a:ext>
            </a:extLst>
          </p:cNvPr>
          <p:cNvSpPr txBox="1"/>
          <p:nvPr/>
        </p:nvSpPr>
        <p:spPr>
          <a:xfrm>
            <a:off x="1570522" y="432856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EDUCATION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49" y="4798981"/>
            <a:ext cx="1168843" cy="9596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F373113-18F1-4443-9A8E-5EF06C1D2FEA}"/>
              </a:ext>
            </a:extLst>
          </p:cNvPr>
          <p:cNvSpPr/>
          <p:nvPr/>
        </p:nvSpPr>
        <p:spPr>
          <a:xfrm>
            <a:off x="-436541" y="642"/>
            <a:ext cx="11672577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613340" y="803563"/>
            <a:ext cx="8444511" cy="4894810"/>
            <a:chOff x="685985" y="4133448"/>
            <a:chExt cx="10221494" cy="1119387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685985" y="4133448"/>
              <a:ext cx="9659922" cy="3589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685800" indent="-685800" algn="ctr">
                <a:buFont typeface="Tw Cen MT" panose="020B0602020104020603" pitchFamily="34" charset="0"/>
                <a:buChar char="∞"/>
              </a:pPr>
              <a:r>
                <a:rPr lang="en-US" sz="4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Keeps us entertained</a:t>
              </a:r>
            </a:p>
            <a:p>
              <a:pPr marL="685800" indent="-685800" algn="ctr">
                <a:buFont typeface="Tw Cen MT" panose="020B0602020104020603" pitchFamily="34" charset="0"/>
                <a:buChar char="∞"/>
              </a:pPr>
              <a:endPara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1954791" y="4387100"/>
              <a:ext cx="8952688" cy="86573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/>
                <a:t>With a computer, we can store and listen to millions of songs.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w Cen MT" panose="020B0602020104020603" pitchFamily="34" charset="0"/>
                </a:rPr>
                <a:t>We can watch a thousands of movie to entertain ourselves.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400" dirty="0"/>
                <a:t>We can watch an endless amount of streaming and online videos from popular sites</a:t>
              </a:r>
              <a:r>
                <a:rPr lang="en-US" sz="2400" dirty="0">
                  <a:latin typeface="Tw Cen MT" panose="020B0602020104020603" pitchFamily="34" charset="0"/>
                </a:rPr>
                <a:t>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8899EDD3-847E-47AF-8465-D234924B1AA2}"/>
              </a:ext>
            </a:extLst>
          </p:cNvPr>
          <p:cNvSpPr/>
          <p:nvPr/>
        </p:nvSpPr>
        <p:spPr>
          <a:xfrm>
            <a:off x="1274003" y="3829047"/>
            <a:ext cx="2208628" cy="2208628"/>
          </a:xfrm>
          <a:custGeom>
            <a:avLst/>
            <a:gdLst>
              <a:gd name="connsiteX0" fmla="*/ 1104314 w 2208628"/>
              <a:gd name="connsiteY0" fmla="*/ 115856 h 2208628"/>
              <a:gd name="connsiteX1" fmla="*/ 996529 w 2208628"/>
              <a:gd name="connsiteY1" fmla="*/ 223641 h 2208628"/>
              <a:gd name="connsiteX2" fmla="*/ 1104314 w 2208628"/>
              <a:gd name="connsiteY2" fmla="*/ 331426 h 2208628"/>
              <a:gd name="connsiteX3" fmla="*/ 1212099 w 2208628"/>
              <a:gd name="connsiteY3" fmla="*/ 223641 h 2208628"/>
              <a:gd name="connsiteX4" fmla="*/ 1104314 w 2208628"/>
              <a:gd name="connsiteY4" fmla="*/ 115856 h 2208628"/>
              <a:gd name="connsiteX5" fmla="*/ 1104314 w 2208628"/>
              <a:gd name="connsiteY5" fmla="*/ 0 h 2208628"/>
              <a:gd name="connsiteX6" fmla="*/ 2208628 w 2208628"/>
              <a:gd name="connsiteY6" fmla="*/ 1104314 h 2208628"/>
              <a:gd name="connsiteX7" fmla="*/ 1104314 w 2208628"/>
              <a:gd name="connsiteY7" fmla="*/ 2208628 h 2208628"/>
              <a:gd name="connsiteX8" fmla="*/ 0 w 2208628"/>
              <a:gd name="connsiteY8" fmla="*/ 1104314 h 2208628"/>
              <a:gd name="connsiteX9" fmla="*/ 1104314 w 2208628"/>
              <a:gd name="connsiteY9" fmla="*/ 0 h 22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8628" h="2208628">
                <a:moveTo>
                  <a:pt x="1104314" y="115856"/>
                </a:moveTo>
                <a:cubicBezTo>
                  <a:pt x="1044786" y="115856"/>
                  <a:pt x="996529" y="164113"/>
                  <a:pt x="996529" y="223641"/>
                </a:cubicBezTo>
                <a:cubicBezTo>
                  <a:pt x="996529" y="283169"/>
                  <a:pt x="1044786" y="331426"/>
                  <a:pt x="1104314" y="331426"/>
                </a:cubicBezTo>
                <a:cubicBezTo>
                  <a:pt x="1163842" y="331426"/>
                  <a:pt x="1212099" y="283169"/>
                  <a:pt x="1212099" y="223641"/>
                </a:cubicBezTo>
                <a:cubicBezTo>
                  <a:pt x="1212099" y="164113"/>
                  <a:pt x="1163842" y="115856"/>
                  <a:pt x="1104314" y="115856"/>
                </a:cubicBezTo>
                <a:close/>
                <a:moveTo>
                  <a:pt x="1104314" y="0"/>
                </a:moveTo>
                <a:cubicBezTo>
                  <a:pt x="1714210" y="0"/>
                  <a:pt x="2208628" y="494418"/>
                  <a:pt x="2208628" y="1104314"/>
                </a:cubicBezTo>
                <a:cubicBezTo>
                  <a:pt x="2208628" y="1714210"/>
                  <a:pt x="1714210" y="2208628"/>
                  <a:pt x="1104314" y="2208628"/>
                </a:cubicBezTo>
                <a:cubicBezTo>
                  <a:pt x="494418" y="2208628"/>
                  <a:pt x="0" y="1714210"/>
                  <a:pt x="0" y="1104314"/>
                </a:cubicBezTo>
                <a:cubicBezTo>
                  <a:pt x="0" y="494418"/>
                  <a:pt x="494418" y="0"/>
                  <a:pt x="1104314" y="0"/>
                </a:cubicBezTo>
                <a:close/>
              </a:path>
            </a:pathLst>
          </a:custGeom>
          <a:solidFill>
            <a:srgbClr val="7030A0"/>
          </a:solidFill>
          <a:ln>
            <a:gradFill>
              <a:gsLst>
                <a:gs pos="0">
                  <a:srgbClr val="33CC33"/>
                </a:gs>
                <a:gs pos="100000">
                  <a:srgbClr val="00FF00">
                    <a:alpha val="0"/>
                  </a:srgbClr>
                </a:gs>
              </a:gsLst>
              <a:lin ang="19200000" scaled="0"/>
            </a:gradFill>
          </a:ln>
          <a:effectLst>
            <a:innerShdw blurRad="317500" dir="8400000">
              <a:schemeClr val="bg1"/>
            </a:innerShdw>
            <a:reflection blurRad="6350" stA="35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AFB019-8DC7-4C04-9081-61E2B3AF30CF}"/>
              </a:ext>
            </a:extLst>
          </p:cNvPr>
          <p:cNvCxnSpPr>
            <a:cxnSpLocks/>
            <a:endCxn id="30" idx="5"/>
          </p:cNvCxnSpPr>
          <p:nvPr/>
        </p:nvCxnSpPr>
        <p:spPr>
          <a:xfrm>
            <a:off x="2344668" y="1169544"/>
            <a:ext cx="33649" cy="26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66">
            <a:extLst>
              <a:ext uri="{FF2B5EF4-FFF2-40B4-BE49-F238E27FC236}">
                <a16:creationId xmlns:a16="http://schemas.microsoft.com/office/drawing/2014/main" id="{ADA01CA7-6449-460B-ACCF-C315808172CD}"/>
              </a:ext>
            </a:extLst>
          </p:cNvPr>
          <p:cNvSpPr/>
          <p:nvPr/>
        </p:nvSpPr>
        <p:spPr>
          <a:xfrm>
            <a:off x="2335118" y="381398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480950" y="4933361"/>
            <a:ext cx="1748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Entertain</a:t>
            </a:r>
            <a:endParaRPr lang="en-US" sz="32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47285" y="466610"/>
            <a:ext cx="2221381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36485" y="642425"/>
            <a:ext cx="1485538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4010178"/>
            <a:ext cx="1803990" cy="118813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4701E-F31D-4C6B-9219-1EE401EA8FC0}"/>
              </a:ext>
            </a:extLst>
          </p:cNvPr>
          <p:cNvGrpSpPr/>
          <p:nvPr/>
        </p:nvGrpSpPr>
        <p:grpSpPr>
          <a:xfrm>
            <a:off x="1973348" y="429301"/>
            <a:ext cx="769257" cy="769257"/>
            <a:chOff x="1742328" y="400287"/>
            <a:chExt cx="769257" cy="7692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2E62F5-DD20-4F0B-BB5C-E1CB87472CE4}"/>
                </a:ext>
              </a:extLst>
            </p:cNvPr>
            <p:cNvSpPr/>
            <p:nvPr/>
          </p:nvSpPr>
          <p:spPr>
            <a:xfrm>
              <a:off x="1742328" y="400287"/>
              <a:ext cx="769257" cy="769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B2BBF9-0535-47F9-8B63-D311C6F9FADA}"/>
                </a:ext>
              </a:extLst>
            </p:cNvPr>
            <p:cNvSpPr/>
            <p:nvPr/>
          </p:nvSpPr>
          <p:spPr>
            <a:xfrm>
              <a:off x="1917637" y="575111"/>
              <a:ext cx="418638" cy="418638"/>
            </a:xfrm>
            <a:prstGeom prst="ellipse">
              <a:avLst/>
            </a:prstGeom>
            <a:gradFill flip="none" rotWithShape="1">
              <a:gsLst>
                <a:gs pos="0">
                  <a:srgbClr val="33CC33"/>
                </a:gs>
                <a:gs pos="100000">
                  <a:srgbClr val="00FF00"/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724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-13730" y="0"/>
            <a:ext cx="12192000" cy="6858000"/>
          </a:xfrm>
          <a:prstGeom prst="rect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/>
          <p:cNvSpPr/>
          <p:nvPr/>
        </p:nvSpPr>
        <p:spPr>
          <a:xfrm>
            <a:off x="6815313" y="1504482"/>
            <a:ext cx="3640850" cy="78772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/>
          <p:cNvSpPr/>
          <p:nvPr/>
        </p:nvSpPr>
        <p:spPr>
          <a:xfrm>
            <a:off x="7721409" y="3508985"/>
            <a:ext cx="3640850" cy="78772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/>
          <p:cNvSpPr/>
          <p:nvPr/>
        </p:nvSpPr>
        <p:spPr>
          <a:xfrm>
            <a:off x="6815313" y="5513488"/>
            <a:ext cx="3640850" cy="78772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reeform: Shape 32"/>
          <p:cNvSpPr/>
          <p:nvPr/>
        </p:nvSpPr>
        <p:spPr>
          <a:xfrm>
            <a:off x="3681768" y="1267629"/>
            <a:ext cx="2650992" cy="5270434"/>
          </a:xfrm>
          <a:custGeom>
            <a:avLst/>
            <a:gdLst>
              <a:gd name="connsiteX0" fmla="*/ 0 w 2688152"/>
              <a:gd name="connsiteY0" fmla="*/ 0 h 5376300"/>
              <a:gd name="connsiteX1" fmla="*/ 2 w 2688152"/>
              <a:gd name="connsiteY1" fmla="*/ 0 h 5376300"/>
              <a:gd name="connsiteX2" fmla="*/ 2688152 w 2688152"/>
              <a:gd name="connsiteY2" fmla="*/ 2688150 h 5376300"/>
              <a:gd name="connsiteX3" fmla="*/ 2 w 2688152"/>
              <a:gd name="connsiteY3" fmla="*/ 5376300 h 5376300"/>
              <a:gd name="connsiteX4" fmla="*/ 0 w 2688152"/>
              <a:gd name="connsiteY4" fmla="*/ 5376300 h 5376300"/>
              <a:gd name="connsiteX5" fmla="*/ 0 w 2688152"/>
              <a:gd name="connsiteY5" fmla="*/ 5268071 h 5376300"/>
              <a:gd name="connsiteX6" fmla="*/ 186213 w 2688152"/>
              <a:gd name="connsiteY6" fmla="*/ 5258902 h 5376300"/>
              <a:gd name="connsiteX7" fmla="*/ 2565270 w 2688152"/>
              <a:gd name="connsiteY7" fmla="*/ 2688151 h 5376300"/>
              <a:gd name="connsiteX8" fmla="*/ 186213 w 2688152"/>
              <a:gd name="connsiteY8" fmla="*/ 117401 h 5376300"/>
              <a:gd name="connsiteX9" fmla="*/ 0 w 2688152"/>
              <a:gd name="connsiteY9" fmla="*/ 108231 h 53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8152" h="5376300">
                <a:moveTo>
                  <a:pt x="0" y="0"/>
                </a:moveTo>
                <a:lnTo>
                  <a:pt x="2" y="0"/>
                </a:lnTo>
                <a:cubicBezTo>
                  <a:pt x="1484626" y="0"/>
                  <a:pt x="2688152" y="1203526"/>
                  <a:pt x="2688152" y="2688150"/>
                </a:cubicBezTo>
                <a:cubicBezTo>
                  <a:pt x="2688152" y="4172775"/>
                  <a:pt x="1484626" y="5376300"/>
                  <a:pt x="2" y="5376300"/>
                </a:cubicBezTo>
                <a:lnTo>
                  <a:pt x="0" y="5376300"/>
                </a:lnTo>
                <a:lnTo>
                  <a:pt x="0" y="5268071"/>
                </a:lnTo>
                <a:lnTo>
                  <a:pt x="186213" y="5258902"/>
                </a:lnTo>
                <a:cubicBezTo>
                  <a:pt x="1522494" y="5126571"/>
                  <a:pt x="2565270" y="4026109"/>
                  <a:pt x="2565270" y="2688151"/>
                </a:cubicBezTo>
                <a:cubicBezTo>
                  <a:pt x="2565270" y="1350193"/>
                  <a:pt x="1522494" y="249732"/>
                  <a:pt x="186213" y="117401"/>
                </a:cubicBezTo>
                <a:lnTo>
                  <a:pt x="0" y="108231"/>
                </a:lnTo>
                <a:close/>
              </a:path>
            </a:pathLst>
          </a:custGeom>
          <a:solidFill>
            <a:schemeClr val="tx1"/>
          </a:solidFill>
          <a:ln w="82550">
            <a:noFill/>
          </a:ln>
          <a:effectLst>
            <a:glow rad="762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143932" y="1767792"/>
            <a:ext cx="256032" cy="256032"/>
          </a:xfrm>
          <a:prstGeom prst="ellipse">
            <a:avLst/>
          </a:prstGeom>
          <a:solidFill>
            <a:srgbClr val="114B5F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6122810" y="3772295"/>
            <a:ext cx="256032" cy="256032"/>
          </a:xfrm>
          <a:prstGeom prst="ellipse">
            <a:avLst/>
          </a:prstGeom>
          <a:solidFill>
            <a:srgbClr val="88D498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5158000" y="5748662"/>
            <a:ext cx="256032" cy="256032"/>
          </a:xfrm>
          <a:prstGeom prst="ellipse">
            <a:avLst/>
          </a:prstGeom>
          <a:solidFill>
            <a:srgbClr val="00AECD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Connector 40"/>
          <p:cNvCxnSpPr>
            <a:stCxn id="34" idx="6"/>
            <a:endCxn id="20" idx="1"/>
          </p:cNvCxnSpPr>
          <p:nvPr/>
        </p:nvCxnSpPr>
        <p:spPr>
          <a:xfrm>
            <a:off x="5435236" y="1898343"/>
            <a:ext cx="138007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36" idx="6"/>
            <a:endCxn id="22" idx="1"/>
          </p:cNvCxnSpPr>
          <p:nvPr/>
        </p:nvCxnSpPr>
        <p:spPr>
          <a:xfrm>
            <a:off x="6428183" y="3902846"/>
            <a:ext cx="1293226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8" idx="6"/>
            <a:endCxn id="24" idx="1"/>
          </p:cNvCxnSpPr>
          <p:nvPr/>
        </p:nvCxnSpPr>
        <p:spPr>
          <a:xfrm>
            <a:off x="5435236" y="5907349"/>
            <a:ext cx="138007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889150" y="1582737"/>
            <a:ext cx="634987" cy="631209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/>
          <p:cNvSpPr/>
          <p:nvPr/>
        </p:nvSpPr>
        <p:spPr>
          <a:xfrm>
            <a:off x="7789450" y="3588464"/>
            <a:ext cx="634987" cy="631209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/>
          <p:cNvSpPr/>
          <p:nvPr/>
        </p:nvSpPr>
        <p:spPr>
          <a:xfrm>
            <a:off x="6889150" y="5591744"/>
            <a:ext cx="634987" cy="631209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/>
          <p:cNvSpPr txBox="1"/>
          <p:nvPr/>
        </p:nvSpPr>
        <p:spPr>
          <a:xfrm>
            <a:off x="7537867" y="1651763"/>
            <a:ext cx="2918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Affects the physical health.</a:t>
            </a:r>
            <a:endParaRPr lang="en-IN" sz="11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444847" y="3508985"/>
            <a:ext cx="2931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Open Sans Condensed" panose="020B08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Changes the Academic performance</a:t>
            </a:r>
            <a:endParaRPr lang="en-IN" sz="11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721409" y="5548350"/>
            <a:ext cx="251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Open Sans Condensed" panose="020B08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Lessens the social interactions</a:t>
            </a:r>
            <a:endParaRPr lang="en-IN" sz="11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75" name="Graphic 74" descr="Smart Phone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06967" y="5693847"/>
            <a:ext cx="390526" cy="388202"/>
          </a:xfrm>
          <a:prstGeom prst="rect">
            <a:avLst/>
          </a:prstGeom>
          <a:effectLst>
            <a:outerShdw dir="5400000" algn="ctr" rotWithShape="0">
              <a:schemeClr val="tx1"/>
            </a:outerShdw>
          </a:effectLst>
        </p:spPr>
      </p:pic>
      <p:sp>
        <p:nvSpPr>
          <p:cNvPr id="72" name="Title 3"/>
          <p:cNvSpPr txBox="1">
            <a:spLocks/>
          </p:cNvSpPr>
          <p:nvPr/>
        </p:nvSpPr>
        <p:spPr>
          <a:xfrm>
            <a:off x="3300388" y="405631"/>
            <a:ext cx="8932149" cy="58893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Tw Cen MT" panose="020B0602020104020603" pitchFamily="34" charset="0"/>
              <a:buChar char="∆"/>
            </a:pPr>
            <a:r>
              <a:rPr lang="en-US" sz="4800" b="1" dirty="0">
                <a:latin typeface="Tw Cen MT" panose="020B0602020104020603" pitchFamily="34" charset="0"/>
                <a:cs typeface="Arial" panose="020B0604020202020204" pitchFamily="34" charset="0"/>
              </a:rPr>
              <a:t>Negative impacts of computer</a:t>
            </a:r>
          </a:p>
        </p:txBody>
      </p:sp>
      <p:pic>
        <p:nvPicPr>
          <p:cNvPr id="78" name="Graphic 108" descr="Game controller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882002" y="3673050"/>
            <a:ext cx="432000" cy="432000"/>
          </a:xfrm>
          <a:prstGeom prst="rect">
            <a:avLst/>
          </a:prstGeom>
          <a:effectLst>
            <a:outerShdw blurRad="25400" dir="5400000" algn="ctr" rotWithShape="0">
              <a:schemeClr val="tx1"/>
            </a:outerShdw>
          </a:effectLst>
        </p:spPr>
      </p:pic>
      <p:pic>
        <p:nvPicPr>
          <p:cNvPr id="49" name="Graphic 72" descr="Monitor"/>
          <p:cNvPicPr>
            <a:picLocks noChangeAspect="1"/>
          </p:cNvPicPr>
          <p:nvPr/>
        </p:nvPicPr>
        <p:blipFill>
          <a:blip r:embed="rId9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11380" y="1701707"/>
            <a:ext cx="390526" cy="388202"/>
          </a:xfrm>
          <a:prstGeom prst="rect">
            <a:avLst/>
          </a:prstGeom>
          <a:effectLst>
            <a:outerShdw dir="5400000" algn="ctr" rotWithShape="0">
              <a:schemeClr val="tx1"/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762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" y="926598"/>
            <a:ext cx="6097923" cy="5765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6520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34" grpId="0" animBg="1"/>
      <p:bldP spid="36" grpId="0" animBg="1"/>
      <p:bldP spid="38" grpId="0" animBg="1"/>
      <p:bldP spid="59" grpId="0" animBg="1"/>
      <p:bldP spid="61" grpId="0" animBg="1"/>
      <p:bldP spid="63" grpId="0" animBg="1"/>
      <p:bldP spid="95" grpId="0"/>
      <p:bldP spid="97" grpId="0"/>
      <p:bldP spid="9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458</Words>
  <Application>Microsoft Office PowerPoint</Application>
  <PresentationFormat>Widescreen</PresentationFormat>
  <Paragraphs>95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Californian FB</vt:lpstr>
      <vt:lpstr>Century Gothic</vt:lpstr>
      <vt:lpstr>Open Sans Condensed</vt:lpstr>
      <vt:lpstr>Open Sans Condensed Light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owaisarabia@gmail.com</dc:creator>
  <cp:lastModifiedBy>BisHal pc</cp:lastModifiedBy>
  <cp:revision>78</cp:revision>
  <dcterms:created xsi:type="dcterms:W3CDTF">2019-11-08T04:27:13Z</dcterms:created>
  <dcterms:modified xsi:type="dcterms:W3CDTF">2022-08-25T01:39:14Z</dcterms:modified>
</cp:coreProperties>
</file>